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Agrandir Bold" charset="1" panose="00000800000000000000"/>
      <p:regular r:id="rId39"/>
    </p:embeddedFont>
    <p:embeddedFont>
      <p:font typeface="Agrandir" charset="1" panose="00000500000000000000"/>
      <p:regular r:id="rId40"/>
    </p:embeddedFont>
    <p:embeddedFont>
      <p:font typeface="Arial Bold" charset="1" panose="020B0802020202020204"/>
      <p:regular r:id="rId41"/>
    </p:embeddedFont>
    <p:embeddedFont>
      <p:font typeface="Arial" charset="1" panose="020B0502020202020204"/>
      <p:regular r:id="rId42"/>
    </p:embeddedFont>
    <p:embeddedFont>
      <p:font typeface="Arimo" charset="1" panose="020B0604020202020204"/>
      <p:regular r:id="rId43"/>
    </p:embeddedFont>
    <p:embeddedFont>
      <p:font typeface="Arimo Bold" charset="1" panose="020B0704020202020204"/>
      <p:regular r:id="rId44"/>
    </p:embeddedFont>
    <p:embeddedFont>
      <p:font typeface="Red Hat Display Bold" charset="1" panose="02010803040201060303"/>
      <p:regular r:id="rId45"/>
    </p:embeddedFont>
    <p:embeddedFont>
      <p:font typeface="League Spartan" charset="1" panose="00000800000000000000"/>
      <p:regular r:id="rId46"/>
    </p:embeddedFont>
    <p:embeddedFont>
      <p:font typeface="Montserrat Bold" charset="1" panose="000008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VADbyLZFmug.mp4" Type="http://schemas.openxmlformats.org/officeDocument/2006/relationships/video"/><Relationship Id="rId5" Target="../media/VADbyLZFmug.mp4" Type="http://schemas.microsoft.com/office/2007/relationships/media"/><Relationship Id="rId6" Target="../media/image3.png" Type="http://schemas.openxmlformats.org/officeDocument/2006/relationships/image"/><Relationship Id="rId7"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gif"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40.jpeg" Type="http://schemas.openxmlformats.org/officeDocument/2006/relationships/image"/><Relationship Id="rId5" Target="../media/VAGjFgfF6kM.mp4" Type="http://schemas.openxmlformats.org/officeDocument/2006/relationships/video"/><Relationship Id="rId6" Target="../media/VAGjFgfF6kM.mp4" Type="http://schemas.microsoft.com/office/2007/relationships/media"/></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1.gif"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gif" Type="http://schemas.openxmlformats.org/officeDocument/2006/relationships/image"/><Relationship Id="rId4" Target="../media/image8.gif"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gif" Type="http://schemas.openxmlformats.org/officeDocument/2006/relationships/image"/><Relationship Id="rId4" Target="../media/image8.gif"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gif" Type="http://schemas.openxmlformats.org/officeDocument/2006/relationships/image"/><Relationship Id="rId4" Target="../media/image17.png" Type="http://schemas.openxmlformats.org/officeDocument/2006/relationships/image"/><Relationship Id="rId5" Target="../media/image18.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1444049"/>
          </a:xfrm>
          <a:custGeom>
            <a:avLst/>
            <a:gdLst/>
            <a:ahLst/>
            <a:cxnLst/>
            <a:rect r="r" b="b" t="t" l="l"/>
            <a:pathLst>
              <a:path h="11444049" w="18288000">
                <a:moveTo>
                  <a:pt x="0" y="0"/>
                </a:moveTo>
                <a:lnTo>
                  <a:pt x="18288000" y="0"/>
                </a:lnTo>
                <a:lnTo>
                  <a:pt x="18288000" y="11444049"/>
                </a:lnTo>
                <a:lnTo>
                  <a:pt x="0" y="11444049"/>
                </a:lnTo>
                <a:lnTo>
                  <a:pt x="0" y="0"/>
                </a:lnTo>
                <a:close/>
              </a:path>
            </a:pathLst>
          </a:custGeom>
          <a:blipFill>
            <a:blip r:embed="rId2"/>
            <a:stretch>
              <a:fillRect l="-11845" t="-1075" r="-597"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14:trim st="0.0000" end="9750.0000"/>
                </p14:media>
              </p:ext>
            </p:extLst>
          </p:nvPr>
        </p:nvPicPr>
        <p:blipFill>
          <a:blip r:embed="rId3"/>
          <a:srcRect l="0" t="1000" r="9141" b="87719"/>
          <a:stretch>
            <a:fillRect/>
          </a:stretch>
        </p:blipFill>
        <p:spPr>
          <a:xfrm flipH="false" flipV="false" rot="0">
            <a:off x="112750" y="0"/>
            <a:ext cx="16513821" cy="1157049"/>
          </a:xfrm>
          <a:prstGeom prst="rect">
            <a:avLst/>
          </a:prstGeom>
        </p:spPr>
      </p:pic>
      <p:sp>
        <p:nvSpPr>
          <p:cNvPr name="Freeform 4" id="4"/>
          <p:cNvSpPr/>
          <p:nvPr/>
        </p:nvSpPr>
        <p:spPr>
          <a:xfrm flipH="false" flipV="false" rot="0">
            <a:off x="4427772" y="81341"/>
            <a:ext cx="958124" cy="869498"/>
          </a:xfrm>
          <a:custGeom>
            <a:avLst/>
            <a:gdLst/>
            <a:ahLst/>
            <a:cxnLst/>
            <a:rect r="r" b="b" t="t" l="l"/>
            <a:pathLst>
              <a:path h="869498" w="958124">
                <a:moveTo>
                  <a:pt x="0" y="0"/>
                </a:moveTo>
                <a:lnTo>
                  <a:pt x="958124" y="0"/>
                </a:lnTo>
                <a:lnTo>
                  <a:pt x="958124" y="869498"/>
                </a:lnTo>
                <a:lnTo>
                  <a:pt x="0" y="869498"/>
                </a:lnTo>
                <a:lnTo>
                  <a:pt x="0" y="0"/>
                </a:lnTo>
                <a:close/>
              </a:path>
            </a:pathLst>
          </a:custGeom>
          <a:blipFill>
            <a:blip r:embed="rId6"/>
            <a:stretch>
              <a:fillRect l="0" t="0" r="0" b="0"/>
            </a:stretch>
          </a:blipFill>
        </p:spPr>
      </p:sp>
      <p:sp>
        <p:nvSpPr>
          <p:cNvPr name="Freeform 5" id="5"/>
          <p:cNvSpPr/>
          <p:nvPr/>
        </p:nvSpPr>
        <p:spPr>
          <a:xfrm flipH="false" flipV="false" rot="0">
            <a:off x="1811560" y="1222655"/>
            <a:ext cx="14136074" cy="7841691"/>
          </a:xfrm>
          <a:custGeom>
            <a:avLst/>
            <a:gdLst/>
            <a:ahLst/>
            <a:cxnLst/>
            <a:rect r="r" b="b" t="t" l="l"/>
            <a:pathLst>
              <a:path h="7841691" w="14136074">
                <a:moveTo>
                  <a:pt x="0" y="0"/>
                </a:moveTo>
                <a:lnTo>
                  <a:pt x="14136075" y="0"/>
                </a:lnTo>
                <a:lnTo>
                  <a:pt x="14136075" y="7841690"/>
                </a:lnTo>
                <a:lnTo>
                  <a:pt x="0" y="7841690"/>
                </a:lnTo>
                <a:lnTo>
                  <a:pt x="0" y="0"/>
                </a:lnTo>
                <a:close/>
              </a:path>
            </a:pathLst>
          </a:custGeom>
          <a:blipFill>
            <a:blip r:embed="rId7"/>
            <a:stretch>
              <a:fillRect l="0" t="0" r="0" b="0"/>
            </a:stretch>
          </a:blipFill>
        </p:spPr>
      </p:sp>
      <p:sp>
        <p:nvSpPr>
          <p:cNvPr name="TextBox 6" id="6"/>
          <p:cNvSpPr txBox="true"/>
          <p:nvPr/>
        </p:nvSpPr>
        <p:spPr>
          <a:xfrm rot="0">
            <a:off x="3060000" y="-42484"/>
            <a:ext cx="12532035" cy="1075708"/>
          </a:xfrm>
          <a:prstGeom prst="rect">
            <a:avLst/>
          </a:prstGeom>
        </p:spPr>
        <p:txBody>
          <a:bodyPr anchor="t" rtlCol="false" tIns="0" lIns="0" bIns="0" rIns="0">
            <a:spAutoFit/>
          </a:bodyPr>
          <a:lstStyle/>
          <a:p>
            <a:pPr algn="ctr">
              <a:lnSpc>
                <a:spcPts val="6873"/>
              </a:lnSpc>
            </a:pPr>
            <a:r>
              <a:rPr lang="en-US" sz="6248" b="true">
                <a:solidFill>
                  <a:srgbClr val="FFFFFF"/>
                </a:solidFill>
                <a:latin typeface="Agrandir Bold"/>
                <a:ea typeface="Agrandir Bold"/>
                <a:cs typeface="Agrandir Bold"/>
                <a:sym typeface="Agrandir Bold"/>
              </a:rPr>
              <a:t>Content Overview:</a:t>
            </a:r>
          </a:p>
        </p:txBody>
      </p:sp>
      <p:sp>
        <p:nvSpPr>
          <p:cNvPr name="TextBox 7" id="7"/>
          <p:cNvSpPr txBox="true"/>
          <p:nvPr/>
        </p:nvSpPr>
        <p:spPr>
          <a:xfrm rot="0">
            <a:off x="5385896" y="1374168"/>
            <a:ext cx="6282299" cy="1271774"/>
          </a:xfrm>
          <a:prstGeom prst="rect">
            <a:avLst/>
          </a:prstGeom>
        </p:spPr>
        <p:txBody>
          <a:bodyPr anchor="t" rtlCol="false" tIns="0" lIns="0" bIns="0" rIns="0">
            <a:spAutoFit/>
          </a:bodyPr>
          <a:lstStyle/>
          <a:p>
            <a:pPr algn="ctr" marL="893755" indent="-446877" lvl="1">
              <a:lnSpc>
                <a:spcPts val="4553"/>
              </a:lnSpc>
              <a:buFont typeface="Arial"/>
              <a:buChar char="•"/>
            </a:pPr>
            <a:r>
              <a:rPr lang="en-US" b="true" sz="4139">
                <a:solidFill>
                  <a:srgbClr val="FFFFFF"/>
                </a:solidFill>
                <a:latin typeface="Agrandir Bold"/>
                <a:ea typeface="Agrandir Bold"/>
                <a:cs typeface="Agrandir Bold"/>
                <a:sym typeface="Agrandir Bold"/>
              </a:rPr>
              <a:t>Project Overview</a:t>
            </a:r>
          </a:p>
          <a:p>
            <a:pPr algn="ctr">
              <a:lnSpc>
                <a:spcPts val="4553"/>
              </a:lnSpc>
            </a:pPr>
          </a:p>
        </p:txBody>
      </p:sp>
      <p:sp>
        <p:nvSpPr>
          <p:cNvPr name="TextBox 8" id="8"/>
          <p:cNvSpPr txBox="true"/>
          <p:nvPr/>
        </p:nvSpPr>
        <p:spPr>
          <a:xfrm rot="0">
            <a:off x="5303271" y="2569742"/>
            <a:ext cx="6447549" cy="1271774"/>
          </a:xfrm>
          <a:prstGeom prst="rect">
            <a:avLst/>
          </a:prstGeom>
        </p:spPr>
        <p:txBody>
          <a:bodyPr anchor="t" rtlCol="false" tIns="0" lIns="0" bIns="0" rIns="0">
            <a:spAutoFit/>
          </a:bodyPr>
          <a:lstStyle/>
          <a:p>
            <a:pPr algn="ctr" marL="893755" indent="-446877" lvl="1">
              <a:lnSpc>
                <a:spcPts val="4553"/>
              </a:lnSpc>
              <a:buFont typeface="Arial"/>
              <a:buChar char="•"/>
            </a:pPr>
            <a:r>
              <a:rPr lang="en-US" b="true" sz="4139">
                <a:solidFill>
                  <a:srgbClr val="FFFFFF"/>
                </a:solidFill>
                <a:latin typeface="Agrandir Bold"/>
                <a:ea typeface="Agrandir Bold"/>
                <a:cs typeface="Agrandir Bold"/>
                <a:sym typeface="Agrandir Bold"/>
              </a:rPr>
              <a:t>   Problem Statement </a:t>
            </a:r>
          </a:p>
          <a:p>
            <a:pPr algn="ctr">
              <a:lnSpc>
                <a:spcPts val="4553"/>
              </a:lnSpc>
            </a:pPr>
          </a:p>
        </p:txBody>
      </p:sp>
      <p:sp>
        <p:nvSpPr>
          <p:cNvPr name="TextBox 9" id="9"/>
          <p:cNvSpPr txBox="true"/>
          <p:nvPr/>
        </p:nvSpPr>
        <p:spPr>
          <a:xfrm rot="0">
            <a:off x="5163571" y="6634211"/>
            <a:ext cx="6726949" cy="1271774"/>
          </a:xfrm>
          <a:prstGeom prst="rect">
            <a:avLst/>
          </a:prstGeom>
        </p:spPr>
        <p:txBody>
          <a:bodyPr anchor="t" rtlCol="false" tIns="0" lIns="0" bIns="0" rIns="0">
            <a:spAutoFit/>
          </a:bodyPr>
          <a:lstStyle/>
          <a:p>
            <a:pPr algn="ctr" marL="893755" indent="-446877" lvl="1">
              <a:lnSpc>
                <a:spcPts val="4553"/>
              </a:lnSpc>
              <a:buFont typeface="Arial"/>
              <a:buChar char="•"/>
            </a:pPr>
            <a:r>
              <a:rPr lang="en-US" b="true" sz="4139">
                <a:solidFill>
                  <a:srgbClr val="FFFFFF"/>
                </a:solidFill>
                <a:latin typeface="Agrandir Bold"/>
                <a:ea typeface="Agrandir Bold"/>
                <a:cs typeface="Agrandir Bold"/>
                <a:sym typeface="Agrandir Bold"/>
              </a:rPr>
              <a:t>Dashboard </a:t>
            </a:r>
          </a:p>
          <a:p>
            <a:pPr algn="ctr">
              <a:lnSpc>
                <a:spcPts val="4553"/>
              </a:lnSpc>
            </a:pPr>
          </a:p>
        </p:txBody>
      </p:sp>
      <p:sp>
        <p:nvSpPr>
          <p:cNvPr name="TextBox 10" id="10"/>
          <p:cNvSpPr txBox="true"/>
          <p:nvPr/>
        </p:nvSpPr>
        <p:spPr>
          <a:xfrm rot="0">
            <a:off x="5303271" y="3765315"/>
            <a:ext cx="6726949" cy="1271774"/>
          </a:xfrm>
          <a:prstGeom prst="rect">
            <a:avLst/>
          </a:prstGeom>
        </p:spPr>
        <p:txBody>
          <a:bodyPr anchor="t" rtlCol="false" tIns="0" lIns="0" bIns="0" rIns="0">
            <a:spAutoFit/>
          </a:bodyPr>
          <a:lstStyle/>
          <a:p>
            <a:pPr algn="ctr" marL="893755" indent="-446877" lvl="1">
              <a:lnSpc>
                <a:spcPts val="4553"/>
              </a:lnSpc>
              <a:buFont typeface="Arial"/>
              <a:buChar char="•"/>
            </a:pPr>
            <a:r>
              <a:rPr lang="en-US" b="true" sz="4139">
                <a:solidFill>
                  <a:srgbClr val="FFFFFF"/>
                </a:solidFill>
                <a:latin typeface="Agrandir Bold"/>
                <a:ea typeface="Agrandir Bold"/>
                <a:cs typeface="Agrandir Bold"/>
                <a:sym typeface="Agrandir Bold"/>
              </a:rPr>
              <a:t>Primary Analysis </a:t>
            </a:r>
          </a:p>
          <a:p>
            <a:pPr algn="ctr">
              <a:lnSpc>
                <a:spcPts val="4553"/>
              </a:lnSpc>
            </a:pPr>
          </a:p>
        </p:txBody>
      </p:sp>
      <p:sp>
        <p:nvSpPr>
          <p:cNvPr name="TextBox 11" id="11"/>
          <p:cNvSpPr txBox="true"/>
          <p:nvPr/>
        </p:nvSpPr>
        <p:spPr>
          <a:xfrm rot="0">
            <a:off x="5163571" y="8020285"/>
            <a:ext cx="6726949" cy="1271774"/>
          </a:xfrm>
          <a:prstGeom prst="rect">
            <a:avLst/>
          </a:prstGeom>
        </p:spPr>
        <p:txBody>
          <a:bodyPr anchor="t" rtlCol="false" tIns="0" lIns="0" bIns="0" rIns="0">
            <a:spAutoFit/>
          </a:bodyPr>
          <a:lstStyle/>
          <a:p>
            <a:pPr algn="ctr" marL="893755" indent="-446877" lvl="1">
              <a:lnSpc>
                <a:spcPts val="4553"/>
              </a:lnSpc>
              <a:buFont typeface="Arial"/>
              <a:buChar char="•"/>
            </a:pPr>
            <a:r>
              <a:rPr lang="en-US" b="true" sz="4139">
                <a:solidFill>
                  <a:srgbClr val="FFFFFF"/>
                </a:solidFill>
                <a:latin typeface="Agrandir Bold"/>
                <a:ea typeface="Agrandir Bold"/>
                <a:cs typeface="Agrandir Bold"/>
                <a:sym typeface="Agrandir Bold"/>
              </a:rPr>
              <a:t>Recommendation </a:t>
            </a:r>
          </a:p>
          <a:p>
            <a:pPr algn="ctr">
              <a:lnSpc>
                <a:spcPts val="4553"/>
              </a:lnSpc>
            </a:pPr>
          </a:p>
        </p:txBody>
      </p:sp>
      <p:sp>
        <p:nvSpPr>
          <p:cNvPr name="TextBox 12" id="12"/>
          <p:cNvSpPr txBox="true"/>
          <p:nvPr/>
        </p:nvSpPr>
        <p:spPr>
          <a:xfrm rot="0">
            <a:off x="5303271" y="5250883"/>
            <a:ext cx="6726949" cy="1271774"/>
          </a:xfrm>
          <a:prstGeom prst="rect">
            <a:avLst/>
          </a:prstGeom>
        </p:spPr>
        <p:txBody>
          <a:bodyPr anchor="t" rtlCol="false" tIns="0" lIns="0" bIns="0" rIns="0">
            <a:spAutoFit/>
          </a:bodyPr>
          <a:lstStyle/>
          <a:p>
            <a:pPr algn="ctr" marL="893755" indent="-446877" lvl="1">
              <a:lnSpc>
                <a:spcPts val="4553"/>
              </a:lnSpc>
              <a:buFont typeface="Arial"/>
              <a:buChar char="•"/>
            </a:pPr>
            <a:r>
              <a:rPr lang="en-US" b="true" sz="4139">
                <a:solidFill>
                  <a:srgbClr val="FFFFFF"/>
                </a:solidFill>
                <a:latin typeface="Agrandir Bold"/>
                <a:ea typeface="Agrandir Bold"/>
                <a:cs typeface="Agrandir Bold"/>
                <a:sym typeface="Agrandir Bold"/>
              </a:rPr>
              <a:t>Secondary Analysis </a:t>
            </a:r>
          </a:p>
          <a:p>
            <a:pPr algn="ctr">
              <a:lnSpc>
                <a:spcPts val="4553"/>
              </a:lnSpc>
            </a:pPr>
          </a:p>
        </p:txBody>
      </p:sp>
      <p:sp>
        <p:nvSpPr>
          <p:cNvPr name="TextBox 13" id="13"/>
          <p:cNvSpPr txBox="true"/>
          <p:nvPr/>
        </p:nvSpPr>
        <p:spPr>
          <a:xfrm rot="0">
            <a:off x="10805045" y="9586726"/>
            <a:ext cx="7779957" cy="700274"/>
          </a:xfrm>
          <a:prstGeom prst="rect">
            <a:avLst/>
          </a:prstGeom>
        </p:spPr>
        <p:txBody>
          <a:bodyPr anchor="t" rtlCol="false" tIns="0" lIns="0" bIns="0" rIns="0">
            <a:spAutoFit/>
          </a:bodyPr>
          <a:lstStyle/>
          <a:p>
            <a:pPr algn="ctr">
              <a:lnSpc>
                <a:spcPts val="4553"/>
              </a:lnSpc>
            </a:pPr>
            <a:r>
              <a:rPr lang="en-US" sz="4139" b="true">
                <a:solidFill>
                  <a:srgbClr val="FFFFFF"/>
                </a:solidFill>
                <a:latin typeface="Agrandir Bold"/>
                <a:ea typeface="Agrandir Bold"/>
                <a:cs typeface="Agrandir Bold"/>
                <a:sym typeface="Agrandir Bold"/>
              </a:rPr>
              <a:t>Presented By :Saumya Jha</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276707" y="7941757"/>
            <a:ext cx="5452468" cy="4334712"/>
          </a:xfrm>
          <a:prstGeom prst="rect">
            <a:avLst/>
          </a:prstGeom>
        </p:spPr>
      </p:pic>
      <p:sp>
        <p:nvSpPr>
          <p:cNvPr name="Freeform 4" id="4"/>
          <p:cNvSpPr/>
          <p:nvPr/>
        </p:nvSpPr>
        <p:spPr>
          <a:xfrm flipH="false" flipV="false" rot="0">
            <a:off x="700398" y="3801992"/>
            <a:ext cx="4160713" cy="5704186"/>
          </a:xfrm>
          <a:custGeom>
            <a:avLst/>
            <a:gdLst/>
            <a:ahLst/>
            <a:cxnLst/>
            <a:rect r="r" b="b" t="t" l="l"/>
            <a:pathLst>
              <a:path h="5704186" w="4160713">
                <a:moveTo>
                  <a:pt x="0" y="0"/>
                </a:moveTo>
                <a:lnTo>
                  <a:pt x="4160713" y="0"/>
                </a:lnTo>
                <a:lnTo>
                  <a:pt x="4160713" y="5704185"/>
                </a:lnTo>
                <a:lnTo>
                  <a:pt x="0" y="5704185"/>
                </a:lnTo>
                <a:lnTo>
                  <a:pt x="0" y="0"/>
                </a:lnTo>
                <a:close/>
              </a:path>
            </a:pathLst>
          </a:custGeom>
          <a:blipFill>
            <a:blip r:embed="rId4"/>
            <a:stretch>
              <a:fillRect l="0" t="-16" r="0" b="-16"/>
            </a:stretch>
          </a:blipFill>
        </p:spPr>
      </p:sp>
      <p:sp>
        <p:nvSpPr>
          <p:cNvPr name="TextBox 5" id="5"/>
          <p:cNvSpPr txBox="true"/>
          <p:nvPr/>
        </p:nvSpPr>
        <p:spPr>
          <a:xfrm rot="0">
            <a:off x="330200" y="409575"/>
            <a:ext cx="16448771" cy="1143000"/>
          </a:xfrm>
          <a:prstGeom prst="rect">
            <a:avLst/>
          </a:prstGeom>
        </p:spPr>
        <p:txBody>
          <a:bodyPr anchor="t" rtlCol="false" tIns="0" lIns="0" bIns="0" rIns="0">
            <a:spAutoFit/>
          </a:bodyPr>
          <a:lstStyle/>
          <a:p>
            <a:pPr algn="just" marL="0" indent="0" lvl="0">
              <a:lnSpc>
                <a:spcPts val="4193"/>
              </a:lnSpc>
              <a:spcBef>
                <a:spcPct val="0"/>
              </a:spcBef>
            </a:pPr>
            <a:r>
              <a:rPr lang="en-US" sz="3494">
                <a:solidFill>
                  <a:srgbClr val="FFFFFF"/>
                </a:solidFill>
                <a:latin typeface="Agrandir"/>
                <a:ea typeface="Agrandir"/>
                <a:cs typeface="Agrandir"/>
                <a:sym typeface="Agrandir"/>
              </a:rPr>
              <a:t>Q.2) What is the total number of contents available on LioCinema vs. Jotstar? How do they differ in terms of language and content type?</a:t>
            </a:r>
          </a:p>
        </p:txBody>
      </p:sp>
      <p:sp>
        <p:nvSpPr>
          <p:cNvPr name="TextBox 6" id="6"/>
          <p:cNvSpPr txBox="true"/>
          <p:nvPr/>
        </p:nvSpPr>
        <p:spPr>
          <a:xfrm rot="0">
            <a:off x="700398" y="1810322"/>
            <a:ext cx="4160713"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Liocinema: 1250</a:t>
            </a:r>
          </a:p>
        </p:txBody>
      </p:sp>
      <p:sp>
        <p:nvSpPr>
          <p:cNvPr name="TextBox 7" id="7"/>
          <p:cNvSpPr txBox="true"/>
          <p:nvPr/>
        </p:nvSpPr>
        <p:spPr>
          <a:xfrm rot="0">
            <a:off x="64306" y="2768343"/>
            <a:ext cx="4796805"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Jotstar : 2360</a:t>
            </a:r>
          </a:p>
        </p:txBody>
      </p:sp>
      <p:sp>
        <p:nvSpPr>
          <p:cNvPr name="TextBox 8" id="8"/>
          <p:cNvSpPr txBox="true"/>
          <p:nvPr/>
        </p:nvSpPr>
        <p:spPr>
          <a:xfrm rot="0">
            <a:off x="6446104" y="2787393"/>
            <a:ext cx="11163004" cy="2178784"/>
          </a:xfrm>
          <a:prstGeom prst="rect">
            <a:avLst/>
          </a:prstGeom>
        </p:spPr>
        <p:txBody>
          <a:bodyPr anchor="t" rtlCol="false" tIns="0" lIns="0" bIns="0" rIns="0">
            <a:spAutoFit/>
          </a:bodyPr>
          <a:lstStyle/>
          <a:p>
            <a:pPr algn="l">
              <a:lnSpc>
                <a:spcPts val="3321"/>
              </a:lnSpc>
            </a:pPr>
            <a:r>
              <a:rPr lang="en-US" sz="2939" spc="32">
                <a:solidFill>
                  <a:srgbClr val="FFFFFF"/>
                </a:solidFill>
                <a:latin typeface="Agrandir"/>
                <a:ea typeface="Agrandir"/>
                <a:cs typeface="Agrandir"/>
                <a:sym typeface="Agrandir"/>
              </a:rPr>
              <a:t>English has the highest count (800) in Jotsar, significantly surpassing other languages. However, in Liocinema, English has a very low count (56), suggesting that the audience preference for English content is much stronger in Jotsar compared to Liocinema.</a:t>
            </a:r>
          </a:p>
        </p:txBody>
      </p:sp>
      <p:sp>
        <p:nvSpPr>
          <p:cNvPr name="TextBox 9" id="9"/>
          <p:cNvSpPr txBox="true"/>
          <p:nvPr/>
        </p:nvSpPr>
        <p:spPr>
          <a:xfrm rot="0">
            <a:off x="6446104" y="5735775"/>
            <a:ext cx="11163004" cy="1759684"/>
          </a:xfrm>
          <a:prstGeom prst="rect">
            <a:avLst/>
          </a:prstGeom>
        </p:spPr>
        <p:txBody>
          <a:bodyPr anchor="t" rtlCol="false" tIns="0" lIns="0" bIns="0" rIns="0">
            <a:spAutoFit/>
          </a:bodyPr>
          <a:lstStyle/>
          <a:p>
            <a:pPr algn="l">
              <a:lnSpc>
                <a:spcPts val="3321"/>
              </a:lnSpc>
            </a:pPr>
            <a:r>
              <a:rPr lang="en-US" sz="2939" spc="32">
                <a:solidFill>
                  <a:srgbClr val="FFFFFF"/>
                </a:solidFill>
                <a:latin typeface="Agrandir"/>
                <a:ea typeface="Agrandir"/>
                <a:cs typeface="Agrandir"/>
                <a:sym typeface="Agrandir"/>
              </a:rPr>
              <a:t>Hindi has a strong presence in both Jotsar (637) and Liocinema (424), making it one of the most consistently popular languages across both platforms. This indicates that Hindi content is widely consumed regardless of the platform.</a:t>
            </a:r>
          </a:p>
        </p:txBody>
      </p:sp>
    </p:spTree>
  </p:cSld>
  <p:clrMapOvr>
    <a:masterClrMapping/>
  </p:clrMapOvr>
  <p:transition spd="med">
    <p:push dir="u"/>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276707" y="7941757"/>
            <a:ext cx="5452468" cy="4334712"/>
          </a:xfrm>
          <a:prstGeom prst="rect">
            <a:avLst/>
          </a:prstGeom>
        </p:spPr>
      </p:pic>
      <p:sp>
        <p:nvSpPr>
          <p:cNvPr name="Freeform 4" id="4"/>
          <p:cNvSpPr/>
          <p:nvPr/>
        </p:nvSpPr>
        <p:spPr>
          <a:xfrm flipH="false" flipV="false" rot="0">
            <a:off x="636091" y="2815225"/>
            <a:ext cx="9982750" cy="6012541"/>
          </a:xfrm>
          <a:custGeom>
            <a:avLst/>
            <a:gdLst/>
            <a:ahLst/>
            <a:cxnLst/>
            <a:rect r="r" b="b" t="t" l="l"/>
            <a:pathLst>
              <a:path h="6012541" w="9982750">
                <a:moveTo>
                  <a:pt x="0" y="0"/>
                </a:moveTo>
                <a:lnTo>
                  <a:pt x="9982751" y="0"/>
                </a:lnTo>
                <a:lnTo>
                  <a:pt x="9982751" y="6012542"/>
                </a:lnTo>
                <a:lnTo>
                  <a:pt x="0" y="6012542"/>
                </a:lnTo>
                <a:lnTo>
                  <a:pt x="0" y="0"/>
                </a:lnTo>
                <a:close/>
              </a:path>
            </a:pathLst>
          </a:custGeom>
          <a:blipFill>
            <a:blip r:embed="rId4"/>
            <a:stretch>
              <a:fillRect l="-1031" t="0" r="-14239" b="0"/>
            </a:stretch>
          </a:blipFill>
        </p:spPr>
      </p:sp>
      <p:sp>
        <p:nvSpPr>
          <p:cNvPr name="Freeform 5" id="5"/>
          <p:cNvSpPr/>
          <p:nvPr/>
        </p:nvSpPr>
        <p:spPr>
          <a:xfrm flipH="false" flipV="false" rot="0">
            <a:off x="11722084" y="713602"/>
            <a:ext cx="1066312" cy="789071"/>
          </a:xfrm>
          <a:custGeom>
            <a:avLst/>
            <a:gdLst/>
            <a:ahLst/>
            <a:cxnLst/>
            <a:rect r="r" b="b" t="t" l="l"/>
            <a:pathLst>
              <a:path h="789071" w="1066312">
                <a:moveTo>
                  <a:pt x="0" y="0"/>
                </a:moveTo>
                <a:lnTo>
                  <a:pt x="1066312" y="0"/>
                </a:lnTo>
                <a:lnTo>
                  <a:pt x="1066312" y="789071"/>
                </a:lnTo>
                <a:lnTo>
                  <a:pt x="0" y="789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36091" y="462968"/>
            <a:ext cx="4160713"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Liocinema: 1250</a:t>
            </a:r>
          </a:p>
        </p:txBody>
      </p:sp>
      <p:sp>
        <p:nvSpPr>
          <p:cNvPr name="TextBox 7" id="7"/>
          <p:cNvSpPr txBox="true"/>
          <p:nvPr/>
        </p:nvSpPr>
        <p:spPr>
          <a:xfrm rot="0">
            <a:off x="0" y="1261476"/>
            <a:ext cx="4796805"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Jotstar : 2360</a:t>
            </a:r>
          </a:p>
        </p:txBody>
      </p:sp>
      <p:sp>
        <p:nvSpPr>
          <p:cNvPr name="TextBox 8" id="8"/>
          <p:cNvSpPr txBox="true"/>
          <p:nvPr/>
        </p:nvSpPr>
        <p:spPr>
          <a:xfrm rot="0">
            <a:off x="11125090" y="2474614"/>
            <a:ext cx="6823608" cy="2356989"/>
          </a:xfrm>
          <a:prstGeom prst="rect">
            <a:avLst/>
          </a:prstGeom>
        </p:spPr>
        <p:txBody>
          <a:bodyPr anchor="t" rtlCol="false" tIns="0" lIns="0" bIns="0" rIns="0">
            <a:spAutoFit/>
          </a:bodyPr>
          <a:lstStyle/>
          <a:p>
            <a:pPr algn="l">
              <a:lnSpc>
                <a:spcPts val="3673"/>
              </a:lnSpc>
              <a:spcBef>
                <a:spcPct val="0"/>
              </a:spcBef>
            </a:pPr>
            <a:r>
              <a:rPr lang="en-US" sz="3339">
                <a:solidFill>
                  <a:srgbClr val="FFFFFF"/>
                </a:solidFill>
                <a:latin typeface="Arial"/>
                <a:ea typeface="Arial"/>
                <a:cs typeface="Arial"/>
                <a:sym typeface="Arial"/>
              </a:rPr>
              <a:t>In terms of content types both liocinema and jotstar has highest number of content in drama category , followed by romance and thriller .</a:t>
            </a:r>
          </a:p>
        </p:txBody>
      </p:sp>
      <p:sp>
        <p:nvSpPr>
          <p:cNvPr name="TextBox 9" id="9"/>
          <p:cNvSpPr txBox="true"/>
          <p:nvPr/>
        </p:nvSpPr>
        <p:spPr>
          <a:xfrm rot="0">
            <a:off x="13320586" y="789802"/>
            <a:ext cx="2814265"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Key Insight</a:t>
            </a:r>
          </a:p>
        </p:txBody>
      </p:sp>
      <p:sp>
        <p:nvSpPr>
          <p:cNvPr name="TextBox 10" id="10"/>
          <p:cNvSpPr txBox="true"/>
          <p:nvPr/>
        </p:nvSpPr>
        <p:spPr>
          <a:xfrm rot="0">
            <a:off x="11125090" y="5416536"/>
            <a:ext cx="6823608" cy="1442589"/>
          </a:xfrm>
          <a:prstGeom prst="rect">
            <a:avLst/>
          </a:prstGeom>
        </p:spPr>
        <p:txBody>
          <a:bodyPr anchor="t" rtlCol="false" tIns="0" lIns="0" bIns="0" rIns="0">
            <a:spAutoFit/>
          </a:bodyPr>
          <a:lstStyle/>
          <a:p>
            <a:pPr algn="l">
              <a:lnSpc>
                <a:spcPts val="3673"/>
              </a:lnSpc>
              <a:spcBef>
                <a:spcPct val="0"/>
              </a:spcBef>
            </a:pPr>
            <a:r>
              <a:rPr lang="en-US" sz="3339">
                <a:solidFill>
                  <a:srgbClr val="FFFFFF"/>
                </a:solidFill>
                <a:latin typeface="Arial"/>
                <a:ea typeface="Arial"/>
                <a:cs typeface="Arial"/>
                <a:sym typeface="Arial"/>
              </a:rPr>
              <a:t>Jotstar has more diveresed content like fantasy and sci-fi whereas liocinema lacks in this area .</a:t>
            </a:r>
          </a:p>
        </p:txBody>
      </p:sp>
    </p:spTree>
  </p:cSld>
  <p:clrMapOvr>
    <a:masterClrMapping/>
  </p:clrMapOvr>
  <p:transition spd="med">
    <p:push dir="u"/>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sp>
        <p:nvSpPr>
          <p:cNvPr name="Freeform 4" id="4"/>
          <p:cNvSpPr/>
          <p:nvPr/>
        </p:nvSpPr>
        <p:spPr>
          <a:xfrm flipH="false" flipV="false" rot="0">
            <a:off x="330200" y="2203587"/>
            <a:ext cx="5826294" cy="3290103"/>
          </a:xfrm>
          <a:custGeom>
            <a:avLst/>
            <a:gdLst/>
            <a:ahLst/>
            <a:cxnLst/>
            <a:rect r="r" b="b" t="t" l="l"/>
            <a:pathLst>
              <a:path h="3290103" w="5826294">
                <a:moveTo>
                  <a:pt x="0" y="0"/>
                </a:moveTo>
                <a:lnTo>
                  <a:pt x="5826294" y="0"/>
                </a:lnTo>
                <a:lnTo>
                  <a:pt x="5826294" y="3290103"/>
                </a:lnTo>
                <a:lnTo>
                  <a:pt x="0" y="3290103"/>
                </a:lnTo>
                <a:lnTo>
                  <a:pt x="0" y="0"/>
                </a:lnTo>
                <a:close/>
              </a:path>
            </a:pathLst>
          </a:custGeom>
          <a:blipFill>
            <a:blip r:embed="rId4"/>
            <a:stretch>
              <a:fillRect l="0" t="-1918" r="0" b="-1918"/>
            </a:stretch>
          </a:blipFill>
        </p:spPr>
      </p:sp>
      <p:sp>
        <p:nvSpPr>
          <p:cNvPr name="Freeform 5" id="5"/>
          <p:cNvSpPr/>
          <p:nvPr/>
        </p:nvSpPr>
        <p:spPr>
          <a:xfrm flipH="false" flipV="false" rot="0">
            <a:off x="330200" y="5992675"/>
            <a:ext cx="5826294" cy="3908122"/>
          </a:xfrm>
          <a:custGeom>
            <a:avLst/>
            <a:gdLst/>
            <a:ahLst/>
            <a:cxnLst/>
            <a:rect r="r" b="b" t="t" l="l"/>
            <a:pathLst>
              <a:path h="3908122" w="5826294">
                <a:moveTo>
                  <a:pt x="0" y="0"/>
                </a:moveTo>
                <a:lnTo>
                  <a:pt x="5826294" y="0"/>
                </a:lnTo>
                <a:lnTo>
                  <a:pt x="5826294" y="3908122"/>
                </a:lnTo>
                <a:lnTo>
                  <a:pt x="0" y="3908122"/>
                </a:lnTo>
                <a:lnTo>
                  <a:pt x="0" y="0"/>
                </a:lnTo>
                <a:close/>
              </a:path>
            </a:pathLst>
          </a:custGeom>
          <a:blipFill>
            <a:blip r:embed="rId5"/>
            <a:stretch>
              <a:fillRect l="0" t="0" r="-615" b="0"/>
            </a:stretch>
          </a:blipFill>
        </p:spPr>
      </p:sp>
      <p:sp>
        <p:nvSpPr>
          <p:cNvPr name="TextBox 6" id="6"/>
          <p:cNvSpPr txBox="true"/>
          <p:nvPr/>
        </p:nvSpPr>
        <p:spPr>
          <a:xfrm rot="0">
            <a:off x="330200" y="409575"/>
            <a:ext cx="16448771" cy="1143000"/>
          </a:xfrm>
          <a:prstGeom prst="rect">
            <a:avLst/>
          </a:prstGeom>
        </p:spPr>
        <p:txBody>
          <a:bodyPr anchor="t" rtlCol="false" tIns="0" lIns="0" bIns="0" rIns="0">
            <a:spAutoFit/>
          </a:bodyPr>
          <a:lstStyle/>
          <a:p>
            <a:pPr algn="l" marL="0" indent="0" lvl="0">
              <a:lnSpc>
                <a:spcPts val="4193"/>
              </a:lnSpc>
              <a:spcBef>
                <a:spcPct val="0"/>
              </a:spcBef>
            </a:pPr>
            <a:r>
              <a:rPr lang="en-US" sz="3494">
                <a:solidFill>
                  <a:srgbClr val="FFFFFF"/>
                </a:solidFill>
                <a:latin typeface="Agrandir"/>
                <a:ea typeface="Agrandir"/>
                <a:cs typeface="Agrandir"/>
                <a:sym typeface="Agrandir"/>
              </a:rPr>
              <a:t>Q.3) What is the distribution of users by age group, city tier, and subscription plan for each platform? </a:t>
            </a:r>
          </a:p>
        </p:txBody>
      </p:sp>
      <p:sp>
        <p:nvSpPr>
          <p:cNvPr name="TextBox 7" id="7"/>
          <p:cNvSpPr txBox="true"/>
          <p:nvPr/>
        </p:nvSpPr>
        <p:spPr>
          <a:xfrm rot="0">
            <a:off x="7896089" y="3136700"/>
            <a:ext cx="7899941" cy="2356989"/>
          </a:xfrm>
          <a:prstGeom prst="rect">
            <a:avLst/>
          </a:prstGeom>
        </p:spPr>
        <p:txBody>
          <a:bodyPr anchor="t" rtlCol="false" tIns="0" lIns="0" bIns="0" rIns="0">
            <a:spAutoFit/>
          </a:bodyPr>
          <a:lstStyle/>
          <a:p>
            <a:pPr algn="l">
              <a:lnSpc>
                <a:spcPts val="3673"/>
              </a:lnSpc>
              <a:spcBef>
                <a:spcPct val="0"/>
              </a:spcBef>
            </a:pPr>
            <a:r>
              <a:rPr lang="en-US" sz="3339">
                <a:solidFill>
                  <a:srgbClr val="FFFFFF"/>
                </a:solidFill>
                <a:latin typeface="Arial"/>
                <a:ea typeface="Arial"/>
                <a:cs typeface="Arial"/>
                <a:sym typeface="Arial"/>
              </a:rPr>
              <a:t>Liocinema has highest number of subscribers between the age of 18-24 whereas jotstar has maximum number of subscribers in agr group of 25- 34</a:t>
            </a:r>
          </a:p>
          <a:p>
            <a:pPr algn="l">
              <a:lnSpc>
                <a:spcPts val="3673"/>
              </a:lnSpc>
              <a:spcBef>
                <a:spcPct val="0"/>
              </a:spcBef>
            </a:pPr>
          </a:p>
        </p:txBody>
      </p:sp>
      <p:sp>
        <p:nvSpPr>
          <p:cNvPr name="TextBox 8" id="8"/>
          <p:cNvSpPr txBox="true"/>
          <p:nvPr/>
        </p:nvSpPr>
        <p:spPr>
          <a:xfrm rot="0">
            <a:off x="9957044" y="1476375"/>
            <a:ext cx="2814265"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Key Insight</a:t>
            </a:r>
          </a:p>
        </p:txBody>
      </p:sp>
      <p:sp>
        <p:nvSpPr>
          <p:cNvPr name="TextBox 9" id="9"/>
          <p:cNvSpPr txBox="true"/>
          <p:nvPr/>
        </p:nvSpPr>
        <p:spPr>
          <a:xfrm rot="0">
            <a:off x="7896089" y="5964100"/>
            <a:ext cx="7899941" cy="1442589"/>
          </a:xfrm>
          <a:prstGeom prst="rect">
            <a:avLst/>
          </a:prstGeom>
        </p:spPr>
        <p:txBody>
          <a:bodyPr anchor="t" rtlCol="false" tIns="0" lIns="0" bIns="0" rIns="0">
            <a:spAutoFit/>
          </a:bodyPr>
          <a:lstStyle/>
          <a:p>
            <a:pPr algn="l">
              <a:lnSpc>
                <a:spcPts val="3673"/>
              </a:lnSpc>
              <a:spcBef>
                <a:spcPct val="0"/>
              </a:spcBef>
            </a:pPr>
            <a:r>
              <a:rPr lang="en-US" sz="3339">
                <a:solidFill>
                  <a:srgbClr val="FFFFFF"/>
                </a:solidFill>
                <a:latin typeface="Arial"/>
                <a:ea typeface="Arial"/>
                <a:cs typeface="Arial"/>
                <a:sym typeface="Arial"/>
              </a:rPr>
              <a:t>Least number of subscribers fall above  the age group of 45 for both the platforms </a:t>
            </a:r>
          </a:p>
          <a:p>
            <a:pPr algn="l">
              <a:lnSpc>
                <a:spcPts val="3673"/>
              </a:lnSpc>
              <a:spcBef>
                <a:spcPct val="0"/>
              </a:spcBef>
            </a:pPr>
          </a:p>
        </p:txBody>
      </p:sp>
    </p:spTree>
  </p:cSld>
  <p:clrMapOvr>
    <a:masterClrMapping/>
  </p:clrMapOvr>
  <p:transition spd="med">
    <p:push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200" y="2082788"/>
            <a:ext cx="8224386" cy="6121423"/>
          </a:xfrm>
          <a:custGeom>
            <a:avLst/>
            <a:gdLst/>
            <a:ahLst/>
            <a:cxnLst/>
            <a:rect r="r" b="b" t="t" l="l"/>
            <a:pathLst>
              <a:path h="6121423" w="8224386">
                <a:moveTo>
                  <a:pt x="0" y="0"/>
                </a:moveTo>
                <a:lnTo>
                  <a:pt x="8224386" y="0"/>
                </a:lnTo>
                <a:lnTo>
                  <a:pt x="8224386" y="6121424"/>
                </a:lnTo>
                <a:lnTo>
                  <a:pt x="0" y="6121424"/>
                </a:lnTo>
                <a:lnTo>
                  <a:pt x="0" y="0"/>
                </a:lnTo>
                <a:close/>
              </a:path>
            </a:pathLst>
          </a:custGeom>
          <a:blipFill>
            <a:blip r:embed="rId3"/>
            <a:stretch>
              <a:fillRect l="-10390" t="0" r="-2169" b="0"/>
            </a:stretch>
          </a:blipFill>
        </p:spPr>
      </p:sp>
      <p:sp>
        <p:nvSpPr>
          <p:cNvPr name="TextBox 4" id="4"/>
          <p:cNvSpPr txBox="true"/>
          <p:nvPr/>
        </p:nvSpPr>
        <p:spPr>
          <a:xfrm rot="0">
            <a:off x="330200" y="409575"/>
            <a:ext cx="16448771" cy="1143000"/>
          </a:xfrm>
          <a:prstGeom prst="rect">
            <a:avLst/>
          </a:prstGeom>
        </p:spPr>
        <p:txBody>
          <a:bodyPr anchor="t" rtlCol="false" tIns="0" lIns="0" bIns="0" rIns="0">
            <a:spAutoFit/>
          </a:bodyPr>
          <a:lstStyle/>
          <a:p>
            <a:pPr algn="l" marL="0" indent="0" lvl="0">
              <a:lnSpc>
                <a:spcPts val="4193"/>
              </a:lnSpc>
              <a:spcBef>
                <a:spcPct val="0"/>
              </a:spcBef>
            </a:pPr>
            <a:r>
              <a:rPr lang="en-US" sz="3494">
                <a:solidFill>
                  <a:srgbClr val="FFFFFF"/>
                </a:solidFill>
                <a:latin typeface="Agrandir"/>
                <a:ea typeface="Agrandir"/>
                <a:cs typeface="Agrandir"/>
                <a:sym typeface="Agrandir"/>
              </a:rPr>
              <a:t>Q.3) What is the distribution of users by age group, city tier, and subscription plan for each platform? </a:t>
            </a:r>
          </a:p>
        </p:txBody>
      </p:sp>
      <p:sp>
        <p:nvSpPr>
          <p:cNvPr name="TextBox 5" id="5"/>
          <p:cNvSpPr txBox="true"/>
          <p:nvPr/>
        </p:nvSpPr>
        <p:spPr>
          <a:xfrm rot="0">
            <a:off x="8893540" y="2443721"/>
            <a:ext cx="9128889" cy="6670752"/>
          </a:xfrm>
          <a:prstGeom prst="rect">
            <a:avLst/>
          </a:prstGeom>
        </p:spPr>
        <p:txBody>
          <a:bodyPr anchor="t" rtlCol="false" tIns="0" lIns="0" bIns="0" rIns="0">
            <a:spAutoFit/>
          </a:bodyPr>
          <a:lstStyle/>
          <a:p>
            <a:pPr algn="l" marL="551784" indent="-275892" lvl="1">
              <a:lnSpc>
                <a:spcPts val="2811"/>
              </a:lnSpc>
              <a:buFont typeface="Arial"/>
              <a:buChar char="•"/>
            </a:pPr>
            <a:r>
              <a:rPr lang="en-US" sz="2555">
                <a:solidFill>
                  <a:srgbClr val="FFFFFF"/>
                </a:solidFill>
                <a:latin typeface="Arial"/>
                <a:ea typeface="Arial"/>
                <a:cs typeface="Arial"/>
                <a:sym typeface="Arial"/>
              </a:rPr>
              <a:t>Liocinema has a significantly higher user base than Jotstar across all tiers.</a:t>
            </a:r>
          </a:p>
          <a:p>
            <a:pPr algn="l" marL="551784" indent="-275892" lvl="1">
              <a:lnSpc>
                <a:spcPts val="2811"/>
              </a:lnSpc>
              <a:buFont typeface="Arial"/>
              <a:buChar char="•"/>
            </a:pPr>
            <a:r>
              <a:rPr lang="en-US" sz="2555">
                <a:solidFill>
                  <a:srgbClr val="FFFFFF"/>
                </a:solidFill>
                <a:latin typeface="Arial"/>
                <a:ea typeface="Arial"/>
                <a:cs typeface="Arial"/>
                <a:sym typeface="Arial"/>
              </a:rPr>
              <a:t>In Tier 3, Liocinema (79K) has over 13 times the number of users compared to Jotstar (6K).</a:t>
            </a:r>
          </a:p>
          <a:p>
            <a:pPr algn="l" marL="551784" indent="-275892" lvl="1">
              <a:lnSpc>
                <a:spcPts val="2811"/>
              </a:lnSpc>
              <a:buFont typeface="Arial"/>
              <a:buChar char="•"/>
            </a:pPr>
            <a:r>
              <a:rPr lang="en-US" sz="2555">
                <a:solidFill>
                  <a:srgbClr val="FFFFFF"/>
                </a:solidFill>
                <a:latin typeface="Arial"/>
                <a:ea typeface="Arial"/>
                <a:cs typeface="Arial"/>
                <a:sym typeface="Arial"/>
              </a:rPr>
              <a:t>In Tier 2, Liocinema (64K) has nearly 5 times more users than Jotstar (13K).</a:t>
            </a:r>
          </a:p>
          <a:p>
            <a:pPr algn="l" marL="551784" indent="-275892" lvl="1">
              <a:lnSpc>
                <a:spcPts val="2811"/>
              </a:lnSpc>
              <a:buFont typeface="Arial"/>
              <a:buChar char="•"/>
            </a:pPr>
            <a:r>
              <a:rPr lang="en-US" sz="2555">
                <a:solidFill>
                  <a:srgbClr val="FFFFFF"/>
                </a:solidFill>
                <a:latin typeface="Arial"/>
                <a:ea typeface="Arial"/>
                <a:cs typeface="Arial"/>
                <a:sym typeface="Arial"/>
              </a:rPr>
              <a:t>In Tier 1, the gap is smaller but still significant, with Liocinema at 41K and Jotstar at 25K.</a:t>
            </a:r>
          </a:p>
          <a:p>
            <a:pPr algn="l">
              <a:lnSpc>
                <a:spcPts val="2591"/>
              </a:lnSpc>
            </a:pPr>
          </a:p>
          <a:p>
            <a:pPr algn="l">
              <a:lnSpc>
                <a:spcPts val="2591"/>
              </a:lnSpc>
            </a:pPr>
          </a:p>
          <a:p>
            <a:pPr algn="l">
              <a:lnSpc>
                <a:spcPts val="2591"/>
              </a:lnSpc>
            </a:pPr>
          </a:p>
          <a:p>
            <a:pPr algn="l" marL="551784" indent="-275892" lvl="1">
              <a:lnSpc>
                <a:spcPts val="2811"/>
              </a:lnSpc>
              <a:buFont typeface="Arial"/>
              <a:buChar char="•"/>
            </a:pPr>
            <a:r>
              <a:rPr lang="en-US" sz="2555">
                <a:solidFill>
                  <a:srgbClr val="FFFFFF"/>
                </a:solidFill>
                <a:latin typeface="Arial"/>
                <a:ea typeface="Arial"/>
                <a:cs typeface="Arial"/>
                <a:sym typeface="Arial"/>
              </a:rPr>
              <a:t>Jotstar performs better in Tier 1 compared to other tiers, reducing the gap with Liocinema.</a:t>
            </a:r>
          </a:p>
          <a:p>
            <a:pPr algn="l" marL="551784" indent="-275892" lvl="1">
              <a:lnSpc>
                <a:spcPts val="2811"/>
              </a:lnSpc>
              <a:buFont typeface="Arial"/>
              <a:buChar char="•"/>
            </a:pPr>
            <a:r>
              <a:rPr lang="en-US" sz="2555">
                <a:solidFill>
                  <a:srgbClr val="FFFFFF"/>
                </a:solidFill>
                <a:latin typeface="Arial"/>
                <a:ea typeface="Arial"/>
                <a:cs typeface="Arial"/>
                <a:sym typeface="Arial"/>
              </a:rPr>
              <a:t>In Tier 3 and Tier 2, Jotstar lags far behind, but in Tier 1, it captures a much larger share relative to Liocinema.</a:t>
            </a:r>
          </a:p>
          <a:p>
            <a:pPr algn="l" marL="551784" indent="-275892" lvl="1">
              <a:lnSpc>
                <a:spcPts val="2811"/>
              </a:lnSpc>
              <a:spcBef>
                <a:spcPct val="0"/>
              </a:spcBef>
              <a:buFont typeface="Arial"/>
              <a:buChar char="•"/>
            </a:pPr>
            <a:r>
              <a:rPr lang="en-US" sz="2555">
                <a:solidFill>
                  <a:srgbClr val="FFFFFF"/>
                </a:solidFill>
                <a:latin typeface="Arial"/>
                <a:ea typeface="Arial"/>
                <a:cs typeface="Arial"/>
                <a:sym typeface="Arial"/>
              </a:rPr>
              <a:t>This indicates that Jotstar might be more competitive in premium segments, while Liocinema dominates the lower tiers.</a:t>
            </a:r>
          </a:p>
          <a:p>
            <a:pPr algn="l">
              <a:lnSpc>
                <a:spcPts val="2702"/>
              </a:lnSpc>
              <a:spcBef>
                <a:spcPct val="0"/>
              </a:spcBef>
            </a:pPr>
          </a:p>
        </p:txBody>
      </p:sp>
      <p:sp>
        <p:nvSpPr>
          <p:cNvPr name="TextBox 6" id="6"/>
          <p:cNvSpPr txBox="true"/>
          <p:nvPr/>
        </p:nvSpPr>
        <p:spPr>
          <a:xfrm rot="0">
            <a:off x="9634144" y="1382515"/>
            <a:ext cx="2814265"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Key Insight</a:t>
            </a:r>
          </a:p>
        </p:txBody>
      </p:sp>
    </p:spTree>
  </p:cSld>
  <p:clrMapOvr>
    <a:masterClrMapping/>
  </p:clrMapOvr>
  <p:transition spd="med">
    <p:push di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19100" y="1389751"/>
            <a:ext cx="10935692" cy="5955609"/>
          </a:xfrm>
          <a:custGeom>
            <a:avLst/>
            <a:gdLst/>
            <a:ahLst/>
            <a:cxnLst/>
            <a:rect r="r" b="b" t="t" l="l"/>
            <a:pathLst>
              <a:path h="5955609" w="10935692">
                <a:moveTo>
                  <a:pt x="0" y="0"/>
                </a:moveTo>
                <a:lnTo>
                  <a:pt x="10935692" y="0"/>
                </a:lnTo>
                <a:lnTo>
                  <a:pt x="10935692" y="5955609"/>
                </a:lnTo>
                <a:lnTo>
                  <a:pt x="0" y="5955609"/>
                </a:lnTo>
                <a:lnTo>
                  <a:pt x="0" y="0"/>
                </a:lnTo>
                <a:close/>
              </a:path>
            </a:pathLst>
          </a:custGeom>
          <a:blipFill>
            <a:blip r:embed="rId3"/>
            <a:stretch>
              <a:fillRect l="-371" t="0" r="-1073" b="-545"/>
            </a:stretch>
          </a:blipFill>
        </p:spPr>
      </p:sp>
      <p:sp>
        <p:nvSpPr>
          <p:cNvPr name="TextBox 4" id="4"/>
          <p:cNvSpPr txBox="true"/>
          <p:nvPr/>
        </p:nvSpPr>
        <p:spPr>
          <a:xfrm rot="0">
            <a:off x="12682144" y="328426"/>
            <a:ext cx="2814265"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Key Insight</a:t>
            </a:r>
          </a:p>
        </p:txBody>
      </p:sp>
      <p:sp>
        <p:nvSpPr>
          <p:cNvPr name="TextBox 5" id="5"/>
          <p:cNvSpPr txBox="true"/>
          <p:nvPr/>
        </p:nvSpPr>
        <p:spPr>
          <a:xfrm rot="0">
            <a:off x="419100" y="8007350"/>
            <a:ext cx="17449800" cy="1704209"/>
          </a:xfrm>
          <a:prstGeom prst="rect">
            <a:avLst/>
          </a:prstGeom>
        </p:spPr>
        <p:txBody>
          <a:bodyPr anchor="t" rtlCol="false" tIns="0" lIns="0" bIns="0" rIns="0">
            <a:spAutoFit/>
          </a:bodyPr>
          <a:lstStyle/>
          <a:p>
            <a:pPr algn="l" marL="634681" indent="-317341" lvl="1">
              <a:lnSpc>
                <a:spcPts val="3233"/>
              </a:lnSpc>
              <a:buFont typeface="Arial"/>
              <a:buChar char="•"/>
            </a:pPr>
            <a:r>
              <a:rPr lang="en-US" sz="2939">
                <a:solidFill>
                  <a:srgbClr val="FFFFFF"/>
                </a:solidFill>
                <a:latin typeface="Arial"/>
                <a:ea typeface="Arial"/>
                <a:cs typeface="Arial"/>
                <a:sym typeface="Arial"/>
              </a:rPr>
              <a:t>The Free plan has significantly different adoption rates between the two services. While Free subscribers make up only 27.11% of Jotstar's user base, they represent a majority (57.23%) of Liocinema's subscribers. This suggests that Liocinema relies more heavily on its free tier to attract users, while Jotstar has been more successful at converting users to paid plans.</a:t>
            </a:r>
          </a:p>
        </p:txBody>
      </p:sp>
      <p:sp>
        <p:nvSpPr>
          <p:cNvPr name="TextBox 6" id="6"/>
          <p:cNvSpPr txBox="true"/>
          <p:nvPr/>
        </p:nvSpPr>
        <p:spPr>
          <a:xfrm rot="0">
            <a:off x="11544440" y="1647813"/>
            <a:ext cx="6024340" cy="6209534"/>
          </a:xfrm>
          <a:prstGeom prst="rect">
            <a:avLst/>
          </a:prstGeom>
        </p:spPr>
        <p:txBody>
          <a:bodyPr anchor="t" rtlCol="false" tIns="0" lIns="0" bIns="0" rIns="0">
            <a:spAutoFit/>
          </a:bodyPr>
          <a:lstStyle/>
          <a:p>
            <a:pPr algn="l" marL="634681" indent="-317341" lvl="1">
              <a:lnSpc>
                <a:spcPts val="3233"/>
              </a:lnSpc>
              <a:buFont typeface="Arial"/>
              <a:buChar char="•"/>
            </a:pPr>
            <a:r>
              <a:rPr lang="en-US" sz="2939">
                <a:solidFill>
                  <a:srgbClr val="FFFFFF"/>
                </a:solidFill>
                <a:latin typeface="Arial"/>
                <a:ea typeface="Arial"/>
                <a:cs typeface="Arial"/>
                <a:sym typeface="Arial"/>
              </a:rPr>
              <a:t>P</a:t>
            </a:r>
            <a:r>
              <a:rPr lang="en-US" sz="2939">
                <a:solidFill>
                  <a:srgbClr val="FFFFFF"/>
                </a:solidFill>
                <a:latin typeface="Arial"/>
                <a:ea typeface="Arial"/>
                <a:cs typeface="Arial"/>
                <a:sym typeface="Arial"/>
              </a:rPr>
              <a:t>remium plan distribution shows an inverse pattern between the services. Jotstar has a strong Premium subscription base at 29.96%, whereas Liocinema's Premium tier only accounts for 13.68% of its subscribers. This indicates that Jotstar likely has a more effective premium value proposition or conversion strategy compared to Liocinema, which instead has a substantial Basic tier (29.09%) that doesn't exist in Jotstar's model.</a:t>
            </a:r>
          </a:p>
        </p:txBody>
      </p:sp>
    </p:spTree>
  </p:cSld>
  <p:clrMapOvr>
    <a:masterClrMapping/>
  </p:clrMapOvr>
  <p:transition spd="med">
    <p:push dir="u"/>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718935" y="7350849"/>
            <a:ext cx="5452468" cy="4334712"/>
          </a:xfrm>
          <a:prstGeom prst="rect">
            <a:avLst/>
          </a:prstGeom>
        </p:spPr>
      </p:pic>
      <p:sp>
        <p:nvSpPr>
          <p:cNvPr name="Freeform 4" id="4"/>
          <p:cNvSpPr/>
          <p:nvPr/>
        </p:nvSpPr>
        <p:spPr>
          <a:xfrm flipH="false" flipV="false" rot="0">
            <a:off x="508000" y="1982731"/>
            <a:ext cx="12291859" cy="2511538"/>
          </a:xfrm>
          <a:custGeom>
            <a:avLst/>
            <a:gdLst/>
            <a:ahLst/>
            <a:cxnLst/>
            <a:rect r="r" b="b" t="t" l="l"/>
            <a:pathLst>
              <a:path h="2511538" w="12291859">
                <a:moveTo>
                  <a:pt x="0" y="0"/>
                </a:moveTo>
                <a:lnTo>
                  <a:pt x="12291859" y="0"/>
                </a:lnTo>
                <a:lnTo>
                  <a:pt x="12291859" y="2511538"/>
                </a:lnTo>
                <a:lnTo>
                  <a:pt x="0" y="2511538"/>
                </a:lnTo>
                <a:lnTo>
                  <a:pt x="0" y="0"/>
                </a:lnTo>
                <a:close/>
              </a:path>
            </a:pathLst>
          </a:custGeom>
          <a:blipFill>
            <a:blip r:embed="rId4"/>
            <a:stretch>
              <a:fillRect l="-995" t="-4198" r="-995" b="0"/>
            </a:stretch>
          </a:blipFill>
        </p:spPr>
      </p:sp>
      <p:sp>
        <p:nvSpPr>
          <p:cNvPr name="TextBox 5" id="5"/>
          <p:cNvSpPr txBox="true"/>
          <p:nvPr/>
        </p:nvSpPr>
        <p:spPr>
          <a:xfrm rot="0">
            <a:off x="330200" y="409575"/>
            <a:ext cx="16448771" cy="1143000"/>
          </a:xfrm>
          <a:prstGeom prst="rect">
            <a:avLst/>
          </a:prstGeom>
        </p:spPr>
        <p:txBody>
          <a:bodyPr anchor="t" rtlCol="false" tIns="0" lIns="0" bIns="0" rIns="0">
            <a:spAutoFit/>
          </a:bodyPr>
          <a:lstStyle/>
          <a:p>
            <a:pPr algn="l" marL="0" indent="0" lvl="0">
              <a:lnSpc>
                <a:spcPts val="4193"/>
              </a:lnSpc>
              <a:spcBef>
                <a:spcPct val="0"/>
              </a:spcBef>
            </a:pPr>
            <a:r>
              <a:rPr lang="en-US" sz="3494" spc="-80">
                <a:solidFill>
                  <a:srgbClr val="FFFFFF"/>
                </a:solidFill>
                <a:latin typeface="Agrandir"/>
                <a:ea typeface="Agrandir"/>
                <a:cs typeface="Agrandir"/>
                <a:sym typeface="Agrandir"/>
              </a:rPr>
              <a:t>Q.4) What percentage of LioCinema and Jotstar users are active vs. inactive? How do these rates vary by age group and subscription plan? </a:t>
            </a:r>
          </a:p>
        </p:txBody>
      </p:sp>
      <p:sp>
        <p:nvSpPr>
          <p:cNvPr name="TextBox 6" id="6"/>
          <p:cNvSpPr txBox="true"/>
          <p:nvPr/>
        </p:nvSpPr>
        <p:spPr>
          <a:xfrm rot="0">
            <a:off x="546100" y="5003604"/>
            <a:ext cx="16713200" cy="1743579"/>
          </a:xfrm>
          <a:prstGeom prst="rect">
            <a:avLst/>
          </a:prstGeom>
        </p:spPr>
        <p:txBody>
          <a:bodyPr anchor="t" rtlCol="false" tIns="0" lIns="0" bIns="0" rIns="0">
            <a:spAutoFit/>
          </a:bodyPr>
          <a:lstStyle/>
          <a:p>
            <a:pPr algn="l">
              <a:lnSpc>
                <a:spcPts val="3343"/>
              </a:lnSpc>
              <a:spcBef>
                <a:spcPct val="0"/>
              </a:spcBef>
            </a:pPr>
            <a:r>
              <a:rPr lang="en-US" sz="3039">
                <a:solidFill>
                  <a:srgbClr val="FFFFFF"/>
                </a:solidFill>
                <a:latin typeface="Arial"/>
                <a:ea typeface="Arial"/>
                <a:cs typeface="Arial"/>
                <a:sym typeface="Arial"/>
              </a:rPr>
              <a:t>Jotstar has only 14.9% inactive users (7K out of 45K total), while Liocinema has a concerning 44.9% inactive users (82.31K out of 183.45K total). This suggests Jotstar is significantly more successful at engaging its user base, with nearly 85% of users remaining active compared to only about 55% for Liocinema.</a:t>
            </a:r>
          </a:p>
        </p:txBody>
      </p:sp>
      <p:sp>
        <p:nvSpPr>
          <p:cNvPr name="TextBox 7" id="7"/>
          <p:cNvSpPr txBox="true"/>
          <p:nvPr/>
        </p:nvSpPr>
        <p:spPr>
          <a:xfrm rot="0">
            <a:off x="508000" y="7256519"/>
            <a:ext cx="16713200" cy="1743579"/>
          </a:xfrm>
          <a:prstGeom prst="rect">
            <a:avLst/>
          </a:prstGeom>
        </p:spPr>
        <p:txBody>
          <a:bodyPr anchor="t" rtlCol="false" tIns="0" lIns="0" bIns="0" rIns="0">
            <a:spAutoFit/>
          </a:bodyPr>
          <a:lstStyle/>
          <a:p>
            <a:pPr algn="l">
              <a:lnSpc>
                <a:spcPts val="3343"/>
              </a:lnSpc>
              <a:spcBef>
                <a:spcPct val="0"/>
              </a:spcBef>
            </a:pPr>
            <a:r>
              <a:rPr lang="en-US" sz="3039">
                <a:solidFill>
                  <a:srgbClr val="FFFFFF"/>
                </a:solidFill>
                <a:latin typeface="Arial"/>
                <a:ea typeface="Arial"/>
                <a:cs typeface="Arial"/>
                <a:sym typeface="Arial"/>
              </a:rPr>
              <a:t>De</a:t>
            </a:r>
            <a:r>
              <a:rPr lang="en-US" sz="3039">
                <a:solidFill>
                  <a:srgbClr val="FFFFFF"/>
                </a:solidFill>
                <a:latin typeface="Arial"/>
                <a:ea typeface="Arial"/>
                <a:cs typeface="Arial"/>
                <a:sym typeface="Arial"/>
              </a:rPr>
              <a:t>spite Liocinema having over 4 times the total user count (183.45K vs 45K), both platforms have relatively comparable active user numbers (101.14K vs 38K). This indicates that Jotstar may be offering better value or user experience, as it maintains a much higher percentage of active users with a much smaller total user base.</a:t>
            </a:r>
          </a:p>
        </p:txBody>
      </p:sp>
    </p:spTree>
  </p:cSld>
  <p:clrMapOvr>
    <a:masterClrMapping/>
  </p:clrMapOvr>
  <p:transition spd="med">
    <p:push dir="u"/>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7064107" y="8665744"/>
            <a:ext cx="5452468" cy="4334712"/>
          </a:xfrm>
          <a:prstGeom prst="rect">
            <a:avLst/>
          </a:prstGeom>
        </p:spPr>
      </p:pic>
      <p:sp>
        <p:nvSpPr>
          <p:cNvPr name="Freeform 4" id="4"/>
          <p:cNvSpPr/>
          <p:nvPr/>
        </p:nvSpPr>
        <p:spPr>
          <a:xfrm flipH="false" flipV="false" rot="0">
            <a:off x="244396" y="416019"/>
            <a:ext cx="10788808" cy="5822762"/>
          </a:xfrm>
          <a:custGeom>
            <a:avLst/>
            <a:gdLst/>
            <a:ahLst/>
            <a:cxnLst/>
            <a:rect r="r" b="b" t="t" l="l"/>
            <a:pathLst>
              <a:path h="5822762" w="10788808">
                <a:moveTo>
                  <a:pt x="0" y="0"/>
                </a:moveTo>
                <a:lnTo>
                  <a:pt x="10788808" y="0"/>
                </a:lnTo>
                <a:lnTo>
                  <a:pt x="10788808" y="5822762"/>
                </a:lnTo>
                <a:lnTo>
                  <a:pt x="0" y="5822762"/>
                </a:lnTo>
                <a:lnTo>
                  <a:pt x="0" y="0"/>
                </a:lnTo>
                <a:close/>
              </a:path>
            </a:pathLst>
          </a:custGeom>
          <a:blipFill>
            <a:blip r:embed="rId4"/>
            <a:stretch>
              <a:fillRect l="0" t="-4217" r="0" b="-1164"/>
            </a:stretch>
          </a:blipFill>
        </p:spPr>
      </p:sp>
      <p:sp>
        <p:nvSpPr>
          <p:cNvPr name="TextBox 5" id="5"/>
          <p:cNvSpPr txBox="true"/>
          <p:nvPr/>
        </p:nvSpPr>
        <p:spPr>
          <a:xfrm rot="0">
            <a:off x="244396" y="6518079"/>
            <a:ext cx="16713200" cy="1636264"/>
          </a:xfrm>
          <a:prstGeom prst="rect">
            <a:avLst/>
          </a:prstGeom>
        </p:spPr>
        <p:txBody>
          <a:bodyPr anchor="t" rtlCol="false" tIns="0" lIns="0" bIns="0" rIns="0">
            <a:spAutoFit/>
          </a:bodyPr>
          <a:lstStyle/>
          <a:p>
            <a:pPr algn="l">
              <a:lnSpc>
                <a:spcPts val="3123"/>
              </a:lnSpc>
              <a:spcBef>
                <a:spcPct val="0"/>
              </a:spcBef>
            </a:pPr>
            <a:r>
              <a:rPr lang="en-US" sz="2839">
                <a:solidFill>
                  <a:srgbClr val="FFFFFF"/>
                </a:solidFill>
                <a:latin typeface="Arial"/>
                <a:ea typeface="Arial"/>
                <a:cs typeface="Arial"/>
                <a:sym typeface="Arial"/>
              </a:rPr>
              <a:t>Premium sub</a:t>
            </a:r>
            <a:r>
              <a:rPr lang="en-US" sz="2839">
                <a:solidFill>
                  <a:srgbClr val="FFFFFF"/>
                </a:solidFill>
                <a:latin typeface="Arial"/>
                <a:ea typeface="Arial"/>
                <a:cs typeface="Arial"/>
                <a:sym typeface="Arial"/>
              </a:rPr>
              <a:t>scribers have the highest activity rate at 93.3%, significantly outperforming both VIP (86.2%) and Free users (74.3%). This suggests that premium subscribers receive the most value from the service, while free users are nearly 4 times more likely to be inactive (25.74% inactive vs 6.74% for premium).</a:t>
            </a:r>
          </a:p>
        </p:txBody>
      </p:sp>
      <p:sp>
        <p:nvSpPr>
          <p:cNvPr name="TextBox 6" id="6"/>
          <p:cNvSpPr txBox="true"/>
          <p:nvPr/>
        </p:nvSpPr>
        <p:spPr>
          <a:xfrm rot="0">
            <a:off x="11417300" y="1142402"/>
            <a:ext cx="6604000" cy="5096379"/>
          </a:xfrm>
          <a:prstGeom prst="rect">
            <a:avLst/>
          </a:prstGeom>
        </p:spPr>
        <p:txBody>
          <a:bodyPr anchor="t" rtlCol="false" tIns="0" lIns="0" bIns="0" rIns="0">
            <a:spAutoFit/>
          </a:bodyPr>
          <a:lstStyle/>
          <a:p>
            <a:pPr algn="l" marL="656271" indent="-328135" lvl="1">
              <a:lnSpc>
                <a:spcPts val="3343"/>
              </a:lnSpc>
              <a:spcBef>
                <a:spcPct val="0"/>
              </a:spcBef>
              <a:buAutoNum type="arabicPeriod" startAt="1"/>
            </a:pPr>
            <a:r>
              <a:rPr lang="en-US" sz="3039">
                <a:solidFill>
                  <a:srgbClr val="FFFFFF"/>
                </a:solidFill>
                <a:latin typeface="Arial"/>
                <a:ea typeface="Arial"/>
                <a:cs typeface="Arial"/>
                <a:sym typeface="Arial"/>
              </a:rPr>
              <a:t>The 45+ ag</a:t>
            </a:r>
            <a:r>
              <a:rPr lang="en-US" sz="3039">
                <a:solidFill>
                  <a:srgbClr val="FFFFFF"/>
                </a:solidFill>
                <a:latin typeface="Arial"/>
                <a:ea typeface="Arial"/>
                <a:cs typeface="Arial"/>
                <a:sym typeface="Arial"/>
              </a:rPr>
              <a:t>e group shows the highest activity rate (87.6%) among VIP subscribers, while younger users (18-24) have slightly lower engagement at 85.5%. This indicates the service might be particularly valuable to older demographics, despite having a smaller user base of 2,386 compared to 8,673 users in the 25-34 age group.</a:t>
            </a:r>
          </a:p>
          <a:p>
            <a:pPr algn="l">
              <a:lnSpc>
                <a:spcPts val="3343"/>
              </a:lnSpc>
              <a:spcBef>
                <a:spcPct val="0"/>
              </a:spcBef>
            </a:pPr>
          </a:p>
        </p:txBody>
      </p:sp>
      <p:sp>
        <p:nvSpPr>
          <p:cNvPr name="TextBox 7" id="7"/>
          <p:cNvSpPr txBox="true"/>
          <p:nvPr/>
        </p:nvSpPr>
        <p:spPr>
          <a:xfrm rot="0">
            <a:off x="244396" y="8362698"/>
            <a:ext cx="16713200" cy="1636264"/>
          </a:xfrm>
          <a:prstGeom prst="rect">
            <a:avLst/>
          </a:prstGeom>
        </p:spPr>
        <p:txBody>
          <a:bodyPr anchor="t" rtlCol="false" tIns="0" lIns="0" bIns="0" rIns="0">
            <a:spAutoFit/>
          </a:bodyPr>
          <a:lstStyle/>
          <a:p>
            <a:pPr algn="l">
              <a:lnSpc>
                <a:spcPts val="3123"/>
              </a:lnSpc>
              <a:spcBef>
                <a:spcPct val="0"/>
              </a:spcBef>
            </a:pPr>
            <a:r>
              <a:rPr lang="en-US" sz="2839">
                <a:solidFill>
                  <a:srgbClr val="FFFFFF"/>
                </a:solidFill>
                <a:latin typeface="Arial"/>
                <a:ea typeface="Arial"/>
                <a:cs typeface="Arial"/>
                <a:sym typeface="Arial"/>
              </a:rPr>
              <a:t>Age is strongly </a:t>
            </a:r>
            <a:r>
              <a:rPr lang="en-US" sz="2839">
                <a:solidFill>
                  <a:srgbClr val="FFFFFF"/>
                </a:solidFill>
                <a:latin typeface="Arial"/>
                <a:ea typeface="Arial"/>
                <a:cs typeface="Arial"/>
                <a:sym typeface="Arial"/>
              </a:rPr>
              <a:t>correlated with activity rates on Liocinema, with engagement progressively improving with age. The 18-24 age group has the lowest activity rate at 62.5%, while older groups show better engagement. This pattern suggests that Liocinema's content or features might not resonate with younger audiences, representing the largest segment (23,172 users) of their Basic subscription tier.</a:t>
            </a:r>
          </a:p>
        </p:txBody>
      </p:sp>
    </p:spTree>
  </p:cSld>
  <p:clrMapOvr>
    <a:masterClrMapping/>
  </p:clrMapOvr>
  <p:transition spd="med">
    <p:push dir="u"/>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757035" y="7446121"/>
            <a:ext cx="5452468" cy="4334712"/>
          </a:xfrm>
          <a:prstGeom prst="rect">
            <a:avLst/>
          </a:prstGeom>
        </p:spPr>
      </p:pic>
      <p:sp>
        <p:nvSpPr>
          <p:cNvPr name="Freeform 4" id="4"/>
          <p:cNvSpPr/>
          <p:nvPr/>
        </p:nvSpPr>
        <p:spPr>
          <a:xfrm flipH="false" flipV="false" rot="0">
            <a:off x="389834" y="1678575"/>
            <a:ext cx="7224580" cy="1987972"/>
          </a:xfrm>
          <a:custGeom>
            <a:avLst/>
            <a:gdLst/>
            <a:ahLst/>
            <a:cxnLst/>
            <a:rect r="r" b="b" t="t" l="l"/>
            <a:pathLst>
              <a:path h="1987972" w="7224580">
                <a:moveTo>
                  <a:pt x="0" y="0"/>
                </a:moveTo>
                <a:lnTo>
                  <a:pt x="7224580" y="0"/>
                </a:lnTo>
                <a:lnTo>
                  <a:pt x="7224580" y="1987972"/>
                </a:lnTo>
                <a:lnTo>
                  <a:pt x="0" y="1987972"/>
                </a:lnTo>
                <a:lnTo>
                  <a:pt x="0" y="0"/>
                </a:lnTo>
                <a:close/>
              </a:path>
            </a:pathLst>
          </a:custGeom>
          <a:blipFill>
            <a:blip r:embed="rId4"/>
            <a:stretch>
              <a:fillRect l="0" t="0" r="0" b="0"/>
            </a:stretch>
          </a:blipFill>
        </p:spPr>
      </p:sp>
      <p:sp>
        <p:nvSpPr>
          <p:cNvPr name="Freeform 5" id="5"/>
          <p:cNvSpPr/>
          <p:nvPr/>
        </p:nvSpPr>
        <p:spPr>
          <a:xfrm flipH="false" flipV="false" rot="0">
            <a:off x="389834" y="4262601"/>
            <a:ext cx="9793915" cy="5350876"/>
          </a:xfrm>
          <a:custGeom>
            <a:avLst/>
            <a:gdLst/>
            <a:ahLst/>
            <a:cxnLst/>
            <a:rect r="r" b="b" t="t" l="l"/>
            <a:pathLst>
              <a:path h="5350876" w="9793915">
                <a:moveTo>
                  <a:pt x="0" y="0"/>
                </a:moveTo>
                <a:lnTo>
                  <a:pt x="9793915" y="0"/>
                </a:lnTo>
                <a:lnTo>
                  <a:pt x="9793915" y="5350876"/>
                </a:lnTo>
                <a:lnTo>
                  <a:pt x="0" y="5350876"/>
                </a:lnTo>
                <a:lnTo>
                  <a:pt x="0" y="0"/>
                </a:lnTo>
                <a:close/>
              </a:path>
            </a:pathLst>
          </a:custGeom>
          <a:blipFill>
            <a:blip r:embed="rId5"/>
            <a:stretch>
              <a:fillRect l="0" t="0" r="-2118" b="0"/>
            </a:stretch>
          </a:blipFill>
        </p:spPr>
      </p:sp>
      <p:sp>
        <p:nvSpPr>
          <p:cNvPr name="TextBox 6" id="6"/>
          <p:cNvSpPr txBox="true"/>
          <p:nvPr/>
        </p:nvSpPr>
        <p:spPr>
          <a:xfrm rot="0">
            <a:off x="177800" y="180975"/>
            <a:ext cx="16448771" cy="1143000"/>
          </a:xfrm>
          <a:prstGeom prst="rect">
            <a:avLst/>
          </a:prstGeom>
        </p:spPr>
        <p:txBody>
          <a:bodyPr anchor="t" rtlCol="false" tIns="0" lIns="0" bIns="0" rIns="0">
            <a:spAutoFit/>
          </a:bodyPr>
          <a:lstStyle/>
          <a:p>
            <a:pPr algn="l" marL="0" indent="0" lvl="0">
              <a:lnSpc>
                <a:spcPts val="4193"/>
              </a:lnSpc>
              <a:spcBef>
                <a:spcPct val="0"/>
              </a:spcBef>
            </a:pPr>
            <a:r>
              <a:rPr lang="en-US" sz="3494">
                <a:solidFill>
                  <a:srgbClr val="FFFFFF"/>
                </a:solidFill>
                <a:latin typeface="Agrandir"/>
                <a:ea typeface="Agrandir"/>
                <a:cs typeface="Agrandir"/>
                <a:sym typeface="Agrandir"/>
              </a:rPr>
              <a:t>Q.5) What is the average watch time for LioCinema vs. Jotstar during the analysis period? How do these compare by city tier and device type? </a:t>
            </a:r>
          </a:p>
        </p:txBody>
      </p:sp>
      <p:sp>
        <p:nvSpPr>
          <p:cNvPr name="TextBox 7" id="7"/>
          <p:cNvSpPr txBox="true"/>
          <p:nvPr/>
        </p:nvSpPr>
        <p:spPr>
          <a:xfrm rot="0">
            <a:off x="8402186" y="1806169"/>
            <a:ext cx="8857114" cy="2113784"/>
          </a:xfrm>
          <a:prstGeom prst="rect">
            <a:avLst/>
          </a:prstGeom>
        </p:spPr>
        <p:txBody>
          <a:bodyPr anchor="t" rtlCol="false" tIns="0" lIns="0" bIns="0" rIns="0">
            <a:spAutoFit/>
          </a:bodyPr>
          <a:lstStyle/>
          <a:p>
            <a:pPr algn="l" marL="634681" indent="-317341" lvl="1">
              <a:lnSpc>
                <a:spcPts val="3233"/>
              </a:lnSpc>
              <a:buFont typeface="Arial"/>
              <a:buChar char="•"/>
            </a:pPr>
            <a:r>
              <a:rPr lang="en-US" sz="2939">
                <a:solidFill>
                  <a:srgbClr val="FFFFFF"/>
                </a:solidFill>
                <a:latin typeface="Arial"/>
                <a:ea typeface="Arial"/>
                <a:cs typeface="Arial"/>
                <a:sym typeface="Arial"/>
              </a:rPr>
              <a:t>Massive engagement disparity: Jotstar users watch nearly 6 times more content (352 hours) than Liocinema users (60 hours), indicating a substantial difference in content engagement or platform stickiness.</a:t>
            </a:r>
          </a:p>
        </p:txBody>
      </p:sp>
      <p:sp>
        <p:nvSpPr>
          <p:cNvPr name="TextBox 8" id="8"/>
          <p:cNvSpPr txBox="true"/>
          <p:nvPr/>
        </p:nvSpPr>
        <p:spPr>
          <a:xfrm rot="0">
            <a:off x="10586586" y="4234026"/>
            <a:ext cx="6672714" cy="3342509"/>
          </a:xfrm>
          <a:prstGeom prst="rect">
            <a:avLst/>
          </a:prstGeom>
        </p:spPr>
        <p:txBody>
          <a:bodyPr anchor="t" rtlCol="false" tIns="0" lIns="0" bIns="0" rIns="0">
            <a:spAutoFit/>
          </a:bodyPr>
          <a:lstStyle/>
          <a:p>
            <a:pPr algn="l" marL="634681" indent="-317341" lvl="1">
              <a:lnSpc>
                <a:spcPts val="3233"/>
              </a:lnSpc>
              <a:buFont typeface="Arial"/>
              <a:buChar char="•"/>
            </a:pPr>
            <a:r>
              <a:rPr lang="en-US" sz="2939">
                <a:solidFill>
                  <a:srgbClr val="FFFFFF"/>
                </a:solidFill>
                <a:latin typeface="Arial"/>
                <a:ea typeface="Arial"/>
                <a:cs typeface="Arial"/>
                <a:sym typeface="Arial"/>
              </a:rPr>
              <a:t>D</a:t>
            </a:r>
            <a:r>
              <a:rPr lang="en-US" sz="2939">
                <a:solidFill>
                  <a:srgbClr val="FFFFFF"/>
                </a:solidFill>
                <a:latin typeface="Arial"/>
                <a:ea typeface="Arial"/>
                <a:cs typeface="Arial"/>
                <a:sym typeface="Arial"/>
              </a:rPr>
              <a:t>eclining engagement for both platforms: Both platforms show consistent month-over-month declines in watch time from January to November, with Jotstar dropping from 689 hours to 66 hours and Liocinema from 145 hours to 15 hours.</a:t>
            </a:r>
          </a:p>
        </p:txBody>
      </p:sp>
    </p:spTree>
  </p:cSld>
  <p:clrMapOvr>
    <a:masterClrMapping/>
  </p:clrMapOvr>
  <p:transition spd="med">
    <p:push dir="u"/>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480732" y="8119644"/>
            <a:ext cx="5452468" cy="4334712"/>
          </a:xfrm>
          <a:prstGeom prst="rect">
            <a:avLst/>
          </a:prstGeom>
        </p:spPr>
      </p:pic>
      <p:sp>
        <p:nvSpPr>
          <p:cNvPr name="Freeform 4" id="4"/>
          <p:cNvSpPr/>
          <p:nvPr/>
        </p:nvSpPr>
        <p:spPr>
          <a:xfrm flipH="false" flipV="false" rot="0">
            <a:off x="445371" y="370284"/>
            <a:ext cx="11910859" cy="4466433"/>
          </a:xfrm>
          <a:custGeom>
            <a:avLst/>
            <a:gdLst/>
            <a:ahLst/>
            <a:cxnLst/>
            <a:rect r="r" b="b" t="t" l="l"/>
            <a:pathLst>
              <a:path h="4466433" w="11910859">
                <a:moveTo>
                  <a:pt x="0" y="0"/>
                </a:moveTo>
                <a:lnTo>
                  <a:pt x="11910858" y="0"/>
                </a:lnTo>
                <a:lnTo>
                  <a:pt x="11910858" y="4466432"/>
                </a:lnTo>
                <a:lnTo>
                  <a:pt x="0" y="4466432"/>
                </a:lnTo>
                <a:lnTo>
                  <a:pt x="0" y="0"/>
                </a:lnTo>
                <a:close/>
              </a:path>
            </a:pathLst>
          </a:custGeom>
          <a:blipFill>
            <a:blip r:embed="rId4"/>
            <a:stretch>
              <a:fillRect l="-3001" t="-2412" r="-2575" b="0"/>
            </a:stretch>
          </a:blipFill>
        </p:spPr>
      </p:sp>
      <p:sp>
        <p:nvSpPr>
          <p:cNvPr name="TextBox 5" id="5"/>
          <p:cNvSpPr txBox="true"/>
          <p:nvPr/>
        </p:nvSpPr>
        <p:spPr>
          <a:xfrm rot="0">
            <a:off x="445371" y="5384604"/>
            <a:ext cx="16713200" cy="905379"/>
          </a:xfrm>
          <a:prstGeom prst="rect">
            <a:avLst/>
          </a:prstGeom>
        </p:spPr>
        <p:txBody>
          <a:bodyPr anchor="t" rtlCol="false" tIns="0" lIns="0" bIns="0" rIns="0">
            <a:spAutoFit/>
          </a:bodyPr>
          <a:lstStyle/>
          <a:p>
            <a:pPr algn="l">
              <a:lnSpc>
                <a:spcPts val="3343"/>
              </a:lnSpc>
              <a:spcBef>
                <a:spcPct val="0"/>
              </a:spcBef>
            </a:pPr>
            <a:r>
              <a:rPr lang="en-US" sz="3039">
                <a:solidFill>
                  <a:srgbClr val="FFFFFF"/>
                </a:solidFill>
                <a:latin typeface="Arial"/>
                <a:ea typeface="Arial"/>
                <a:cs typeface="Arial"/>
                <a:sym typeface="Arial"/>
              </a:rPr>
              <a:t>Mobile dominate</a:t>
            </a:r>
            <a:r>
              <a:rPr lang="en-US" sz="3039">
                <a:solidFill>
                  <a:srgbClr val="FFFFFF"/>
                </a:solidFill>
                <a:latin typeface="Arial"/>
                <a:ea typeface="Arial"/>
                <a:cs typeface="Arial"/>
                <a:sym typeface="Arial"/>
              </a:rPr>
              <a:t>s across all tiers: Mobile devices account for the highest watch time in both platforms, with Jotstar seeing 193 hours for Tier 1 users compared to 67 hours for Liocinema.</a:t>
            </a:r>
          </a:p>
        </p:txBody>
      </p:sp>
      <p:sp>
        <p:nvSpPr>
          <p:cNvPr name="TextBox 6" id="6"/>
          <p:cNvSpPr txBox="true"/>
          <p:nvPr/>
        </p:nvSpPr>
        <p:spPr>
          <a:xfrm rot="0">
            <a:off x="445371" y="6629901"/>
            <a:ext cx="16713200" cy="1743579"/>
          </a:xfrm>
          <a:prstGeom prst="rect">
            <a:avLst/>
          </a:prstGeom>
        </p:spPr>
        <p:txBody>
          <a:bodyPr anchor="t" rtlCol="false" tIns="0" lIns="0" bIns="0" rIns="0">
            <a:spAutoFit/>
          </a:bodyPr>
          <a:lstStyle/>
          <a:p>
            <a:pPr algn="l">
              <a:lnSpc>
                <a:spcPts val="3343"/>
              </a:lnSpc>
              <a:spcBef>
                <a:spcPct val="0"/>
              </a:spcBef>
            </a:pPr>
            <a:r>
              <a:rPr lang="en-US" sz="3039">
                <a:solidFill>
                  <a:srgbClr val="FFFFFF"/>
                </a:solidFill>
                <a:latin typeface="Arial"/>
                <a:ea typeface="Arial"/>
                <a:cs typeface="Arial"/>
                <a:sym typeface="Arial"/>
              </a:rPr>
              <a:t>TV usage declines with tier level: For both platforms, TV viewing represent</a:t>
            </a:r>
            <a:r>
              <a:rPr lang="en-US" sz="3039">
                <a:solidFill>
                  <a:srgbClr val="FFFFFF"/>
                </a:solidFill>
                <a:latin typeface="Arial"/>
                <a:ea typeface="Arial"/>
                <a:cs typeface="Arial"/>
                <a:sym typeface="Arial"/>
              </a:rPr>
              <a:t>s a smaller portion of time as tier level decreases, suggesting premium subscribers are more likely to engage with content on larger screens. Jotstar's Tier 1 shows 109 hours of TV viewing compared to just 61 hours for Tier 3.</a:t>
            </a:r>
          </a:p>
        </p:txBody>
      </p:sp>
      <p:sp>
        <p:nvSpPr>
          <p:cNvPr name="TextBox 7" id="7"/>
          <p:cNvSpPr txBox="true"/>
          <p:nvPr/>
        </p:nvSpPr>
        <p:spPr>
          <a:xfrm rot="0">
            <a:off x="445371" y="8581773"/>
            <a:ext cx="16713200" cy="1324479"/>
          </a:xfrm>
          <a:prstGeom prst="rect">
            <a:avLst/>
          </a:prstGeom>
        </p:spPr>
        <p:txBody>
          <a:bodyPr anchor="t" rtlCol="false" tIns="0" lIns="0" bIns="0" rIns="0">
            <a:spAutoFit/>
          </a:bodyPr>
          <a:lstStyle/>
          <a:p>
            <a:pPr algn="l">
              <a:lnSpc>
                <a:spcPts val="3343"/>
              </a:lnSpc>
              <a:spcBef>
                <a:spcPct val="0"/>
              </a:spcBef>
            </a:pPr>
            <a:r>
              <a:rPr lang="en-US" sz="3039">
                <a:solidFill>
                  <a:srgbClr val="FFFFFF"/>
                </a:solidFill>
                <a:latin typeface="Arial"/>
                <a:ea typeface="Arial"/>
                <a:cs typeface="Arial"/>
                <a:sym typeface="Arial"/>
              </a:rPr>
              <a:t>Tier correlation with</a:t>
            </a:r>
            <a:r>
              <a:rPr lang="en-US" sz="3039">
                <a:solidFill>
                  <a:srgbClr val="FFFFFF"/>
                </a:solidFill>
                <a:latin typeface="Arial"/>
                <a:ea typeface="Arial"/>
                <a:cs typeface="Arial"/>
                <a:sym typeface="Arial"/>
              </a:rPr>
              <a:t> watch time: For both platforms, higher tiers (Tier 1) consistently show significantly more watch time across all device types, with Jotstar's Tier 1 users watching nearly 400 hours compared to Tier 3's 250 hours.</a:t>
            </a:r>
          </a:p>
        </p:txBody>
      </p:sp>
    </p:spTree>
  </p:cSld>
  <p:clrMapOvr>
    <a:masterClrMapping/>
  </p:clrMapOvr>
  <p:transition spd="med">
    <p:push di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586463" y="7991064"/>
            <a:ext cx="5452468" cy="4334712"/>
          </a:xfrm>
          <a:prstGeom prst="rect">
            <a:avLst/>
          </a:prstGeom>
        </p:spPr>
      </p:pic>
      <p:sp>
        <p:nvSpPr>
          <p:cNvPr name="Freeform 4" id="4"/>
          <p:cNvSpPr/>
          <p:nvPr/>
        </p:nvSpPr>
        <p:spPr>
          <a:xfrm flipH="false" flipV="false" rot="0">
            <a:off x="381000" y="1893409"/>
            <a:ext cx="10219861" cy="4866975"/>
          </a:xfrm>
          <a:custGeom>
            <a:avLst/>
            <a:gdLst/>
            <a:ahLst/>
            <a:cxnLst/>
            <a:rect r="r" b="b" t="t" l="l"/>
            <a:pathLst>
              <a:path h="4866975" w="10219861">
                <a:moveTo>
                  <a:pt x="0" y="0"/>
                </a:moveTo>
                <a:lnTo>
                  <a:pt x="10219861" y="0"/>
                </a:lnTo>
                <a:lnTo>
                  <a:pt x="10219861" y="4866975"/>
                </a:lnTo>
                <a:lnTo>
                  <a:pt x="0" y="4866975"/>
                </a:lnTo>
                <a:lnTo>
                  <a:pt x="0" y="0"/>
                </a:lnTo>
                <a:close/>
              </a:path>
            </a:pathLst>
          </a:custGeom>
          <a:blipFill>
            <a:blip r:embed="rId4"/>
            <a:stretch>
              <a:fillRect l="0" t="0" r="0" b="-3131"/>
            </a:stretch>
          </a:blipFill>
        </p:spPr>
      </p:sp>
      <p:sp>
        <p:nvSpPr>
          <p:cNvPr name="TextBox 5" id="5"/>
          <p:cNvSpPr txBox="true"/>
          <p:nvPr/>
        </p:nvSpPr>
        <p:spPr>
          <a:xfrm rot="0">
            <a:off x="312414" y="487014"/>
            <a:ext cx="16986153" cy="1143000"/>
          </a:xfrm>
          <a:prstGeom prst="rect">
            <a:avLst/>
          </a:prstGeom>
        </p:spPr>
        <p:txBody>
          <a:bodyPr anchor="t" rtlCol="false" tIns="0" lIns="0" bIns="0" rIns="0">
            <a:spAutoFit/>
          </a:bodyPr>
          <a:lstStyle/>
          <a:p>
            <a:pPr algn="l" marL="0" indent="0" lvl="0">
              <a:lnSpc>
                <a:spcPts val="4193"/>
              </a:lnSpc>
              <a:spcBef>
                <a:spcPct val="0"/>
              </a:spcBef>
            </a:pPr>
            <a:r>
              <a:rPr lang="en-US" sz="3494">
                <a:solidFill>
                  <a:srgbClr val="FFFFFF"/>
                </a:solidFill>
                <a:latin typeface="Agrandir"/>
                <a:ea typeface="Agrandir"/>
                <a:cs typeface="Agrandir"/>
                <a:sym typeface="Agrandir"/>
              </a:rPr>
              <a:t>Q.6) How do downgrade trends differ between LioCinema and Jotstar? Are downgrades more prevalent on one platform compared to the other? </a:t>
            </a:r>
          </a:p>
        </p:txBody>
      </p:sp>
      <p:sp>
        <p:nvSpPr>
          <p:cNvPr name="TextBox 6" id="6"/>
          <p:cNvSpPr txBox="true"/>
          <p:nvPr/>
        </p:nvSpPr>
        <p:spPr>
          <a:xfrm rot="0">
            <a:off x="312414" y="7888636"/>
            <a:ext cx="16776314" cy="1562100"/>
          </a:xfrm>
          <a:prstGeom prst="rect">
            <a:avLst/>
          </a:prstGeom>
        </p:spPr>
        <p:txBody>
          <a:bodyPr anchor="t" rtlCol="false" tIns="0" lIns="0" bIns="0" rIns="0">
            <a:spAutoFit/>
          </a:bodyPr>
          <a:lstStyle/>
          <a:p>
            <a:pPr algn="l">
              <a:lnSpc>
                <a:spcPts val="3932"/>
              </a:lnSpc>
              <a:spcBef>
                <a:spcPct val="0"/>
              </a:spcBef>
            </a:pPr>
            <a:r>
              <a:rPr lang="en-US" sz="3277">
                <a:solidFill>
                  <a:srgbClr val="FFFFFF"/>
                </a:solidFill>
                <a:latin typeface="Arial"/>
                <a:ea typeface="Arial"/>
                <a:cs typeface="Arial"/>
                <a:sym typeface="Arial"/>
              </a:rPr>
              <a:t>Lio consistently experiences a higher downgrade percentage than jot throughout the entire period.This indicates that at any given month, the downgrade percentage for Lio is significantly higher than that of jot.</a:t>
            </a:r>
          </a:p>
        </p:txBody>
      </p:sp>
      <p:sp>
        <p:nvSpPr>
          <p:cNvPr name="TextBox 7" id="7"/>
          <p:cNvSpPr txBox="true"/>
          <p:nvPr/>
        </p:nvSpPr>
        <p:spPr>
          <a:xfrm rot="0">
            <a:off x="11244602" y="1826734"/>
            <a:ext cx="6502385" cy="5305425"/>
          </a:xfrm>
          <a:prstGeom prst="rect">
            <a:avLst/>
          </a:prstGeom>
        </p:spPr>
        <p:txBody>
          <a:bodyPr anchor="t" rtlCol="false" tIns="0" lIns="0" bIns="0" rIns="0">
            <a:spAutoFit/>
          </a:bodyPr>
          <a:lstStyle/>
          <a:p>
            <a:pPr algn="l">
              <a:lnSpc>
                <a:spcPts val="3811"/>
              </a:lnSpc>
              <a:spcBef>
                <a:spcPct val="0"/>
              </a:spcBef>
            </a:pPr>
            <a:r>
              <a:rPr lang="en-US" sz="3175">
                <a:solidFill>
                  <a:srgbClr val="FFFFFF"/>
                </a:solidFill>
                <a:latin typeface="Arial"/>
                <a:ea typeface="Arial"/>
                <a:cs typeface="Arial"/>
                <a:sym typeface="Arial"/>
              </a:rPr>
              <a:t>Yes, based on the chart, downgrades are significantly more prevalent on the "Lio" platform compared to the "jot" platform. The pink line representing "Lio" consistently sits well above the blue line representing "jot" throughout the entire timeline shown. This visual clearly indicates a higher downgrade percentage for Lio in every corresponding month.</a:t>
            </a:r>
          </a:p>
        </p:txBody>
      </p:sp>
    </p:spTree>
  </p:cSld>
  <p:clrMapOvr>
    <a:masterClrMapping/>
  </p:clrMapOvr>
  <p:transition spd="med">
    <p:push dir="u"/>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sp>
        <p:nvSpPr>
          <p:cNvPr name="TextBox 4" id="4"/>
          <p:cNvSpPr txBox="true"/>
          <p:nvPr/>
        </p:nvSpPr>
        <p:spPr>
          <a:xfrm rot="0">
            <a:off x="4886733" y="12560"/>
            <a:ext cx="8923665" cy="1247775"/>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FFFFFF"/>
                </a:solidFill>
                <a:latin typeface="Agrandir"/>
                <a:ea typeface="Agrandir"/>
                <a:cs typeface="Agrandir"/>
                <a:sym typeface="Agrandir"/>
              </a:rPr>
              <a:t>Introduction</a:t>
            </a:r>
          </a:p>
        </p:txBody>
      </p:sp>
      <p:sp>
        <p:nvSpPr>
          <p:cNvPr name="TextBox 5" id="5"/>
          <p:cNvSpPr txBox="true"/>
          <p:nvPr/>
        </p:nvSpPr>
        <p:spPr>
          <a:xfrm rot="0">
            <a:off x="584200" y="979315"/>
            <a:ext cx="16042371" cy="2293475"/>
          </a:xfrm>
          <a:prstGeom prst="rect">
            <a:avLst/>
          </a:prstGeom>
        </p:spPr>
        <p:txBody>
          <a:bodyPr anchor="t" rtlCol="false" tIns="0" lIns="0" bIns="0" rIns="0">
            <a:spAutoFit/>
          </a:bodyPr>
          <a:lstStyle/>
          <a:p>
            <a:pPr algn="ctr">
              <a:lnSpc>
                <a:spcPts val="3516"/>
              </a:lnSpc>
            </a:pPr>
          </a:p>
          <a:p>
            <a:pPr algn="l">
              <a:lnSpc>
                <a:spcPts val="3516"/>
              </a:lnSpc>
            </a:pPr>
            <a:r>
              <a:rPr lang="en-US" sz="3197" b="true">
                <a:solidFill>
                  <a:srgbClr val="FFFFFF"/>
                </a:solidFill>
                <a:latin typeface="Arial Bold"/>
                <a:ea typeface="Arial Bold"/>
                <a:cs typeface="Arial Bold"/>
                <a:sym typeface="Arial Bold"/>
              </a:rPr>
              <a:t>In the digital age, streaming services have revolutionized the way we consume movies, shows, and web series. Platforms like LioCinema, and JotStar offer a vast array of entertainment options, catering to diverse audiences worldwide.</a:t>
            </a:r>
          </a:p>
          <a:p>
            <a:pPr algn="ctr">
              <a:lnSpc>
                <a:spcPts val="3516"/>
              </a:lnSpc>
              <a:spcBef>
                <a:spcPct val="0"/>
              </a:spcBef>
            </a:pPr>
          </a:p>
        </p:txBody>
      </p:sp>
      <p:sp>
        <p:nvSpPr>
          <p:cNvPr name="TextBox 6" id="6"/>
          <p:cNvSpPr txBox="true"/>
          <p:nvPr/>
        </p:nvSpPr>
        <p:spPr>
          <a:xfrm rot="0">
            <a:off x="584200" y="3412490"/>
            <a:ext cx="15773400" cy="1908810"/>
          </a:xfrm>
          <a:prstGeom prst="rect">
            <a:avLst/>
          </a:prstGeom>
        </p:spPr>
        <p:txBody>
          <a:bodyPr anchor="t" rtlCol="false" tIns="0" lIns="0" bIns="0" rIns="0">
            <a:spAutoFit/>
          </a:bodyPr>
          <a:lstStyle/>
          <a:p>
            <a:pPr algn="l">
              <a:lnSpc>
                <a:spcPts val="3630"/>
              </a:lnSpc>
              <a:spcBef>
                <a:spcPct val="0"/>
              </a:spcBef>
            </a:pPr>
            <a:r>
              <a:rPr lang="en-US" sz="3300">
                <a:solidFill>
                  <a:srgbClr val="FFFFFF"/>
                </a:solidFill>
                <a:latin typeface="Arial"/>
                <a:ea typeface="Arial"/>
                <a:cs typeface="Arial"/>
                <a:sym typeface="Arial"/>
              </a:rPr>
              <a:t>OTT platforms are media services offered directly to viewers via the Internet. They bypass traditional distribution methods like cable or satellite television, providing content at the viewer’s convenience. Some popular OTT platforms include Netflix, Amazon Prime Video, and Hulu.</a:t>
            </a:r>
          </a:p>
        </p:txBody>
      </p:sp>
      <p:sp>
        <p:nvSpPr>
          <p:cNvPr name="TextBox 7" id="7"/>
          <p:cNvSpPr txBox="true"/>
          <p:nvPr/>
        </p:nvSpPr>
        <p:spPr>
          <a:xfrm rot="0">
            <a:off x="584200" y="5824584"/>
            <a:ext cx="15773400" cy="3648710"/>
          </a:xfrm>
          <a:prstGeom prst="rect">
            <a:avLst/>
          </a:prstGeom>
        </p:spPr>
        <p:txBody>
          <a:bodyPr anchor="t" rtlCol="false" tIns="0" lIns="0" bIns="0" rIns="0">
            <a:spAutoFit/>
          </a:bodyPr>
          <a:lstStyle/>
          <a:p>
            <a:pPr algn="l" marL="604523" indent="-302261" lvl="1">
              <a:lnSpc>
                <a:spcPts val="3080"/>
              </a:lnSpc>
              <a:buFont typeface="Arial"/>
              <a:buChar char="•"/>
            </a:pPr>
            <a:r>
              <a:rPr lang="en-US" b="true" sz="2800" u="sng">
                <a:solidFill>
                  <a:srgbClr val="FFFFFF"/>
                </a:solidFill>
                <a:latin typeface="Arial Bold"/>
                <a:ea typeface="Arial Bold"/>
                <a:cs typeface="Arial Bold"/>
                <a:sym typeface="Arial Bold"/>
              </a:rPr>
              <a:t>Accessibility</a:t>
            </a:r>
          </a:p>
          <a:p>
            <a:pPr algn="l">
              <a:lnSpc>
                <a:spcPts val="3080"/>
              </a:lnSpc>
            </a:pPr>
            <a:r>
              <a:rPr lang="en-US" sz="2800">
                <a:solidFill>
                  <a:srgbClr val="FFFFFF"/>
                </a:solidFill>
                <a:latin typeface="Arial"/>
                <a:ea typeface="Arial"/>
                <a:cs typeface="Arial"/>
                <a:sym typeface="Arial"/>
              </a:rPr>
              <a:t>                          Watch from anywhere with an internet connection.</a:t>
            </a:r>
          </a:p>
          <a:p>
            <a:pPr algn="l">
              <a:lnSpc>
                <a:spcPts val="3080"/>
              </a:lnSpc>
            </a:pPr>
          </a:p>
          <a:p>
            <a:pPr algn="l" marL="604523" indent="-302261" lvl="1">
              <a:lnSpc>
                <a:spcPts val="3080"/>
              </a:lnSpc>
              <a:buFont typeface="Arial"/>
              <a:buChar char="•"/>
            </a:pPr>
            <a:r>
              <a:rPr lang="en-US" b="true" sz="2800" u="sng">
                <a:solidFill>
                  <a:srgbClr val="FFFFFF"/>
                </a:solidFill>
                <a:latin typeface="Arial Bold"/>
                <a:ea typeface="Arial Bold"/>
                <a:cs typeface="Arial Bold"/>
                <a:sym typeface="Arial Bold"/>
              </a:rPr>
              <a:t>Variety</a:t>
            </a:r>
          </a:p>
          <a:p>
            <a:pPr algn="l">
              <a:lnSpc>
                <a:spcPts val="3080"/>
              </a:lnSpc>
            </a:pPr>
            <a:r>
              <a:rPr lang="en-US" sz="2800">
                <a:solidFill>
                  <a:srgbClr val="FFFFFF"/>
                </a:solidFill>
                <a:latin typeface="Arial"/>
                <a:ea typeface="Arial"/>
                <a:cs typeface="Arial"/>
                <a:sym typeface="Arial"/>
              </a:rPr>
              <a:t>:                        Extensive collections of movies, TV shows, and original content.</a:t>
            </a:r>
          </a:p>
          <a:p>
            <a:pPr algn="l">
              <a:lnSpc>
                <a:spcPts val="3080"/>
              </a:lnSpc>
            </a:pPr>
          </a:p>
          <a:p>
            <a:pPr algn="l" marL="604523" indent="-302261" lvl="1">
              <a:lnSpc>
                <a:spcPts val="3080"/>
              </a:lnSpc>
              <a:buFont typeface="Arial"/>
              <a:buChar char="•"/>
            </a:pPr>
            <a:r>
              <a:rPr lang="en-US" b="true" sz="2800" u="sng">
                <a:solidFill>
                  <a:srgbClr val="FFFFFF"/>
                </a:solidFill>
                <a:latin typeface="Arial Bold"/>
                <a:ea typeface="Arial Bold"/>
                <a:cs typeface="Arial Bold"/>
                <a:sym typeface="Arial Bold"/>
              </a:rPr>
              <a:t>On-Demand</a:t>
            </a:r>
          </a:p>
          <a:p>
            <a:pPr algn="l">
              <a:lnSpc>
                <a:spcPts val="3080"/>
              </a:lnSpc>
              <a:spcBef>
                <a:spcPct val="0"/>
              </a:spcBef>
            </a:pPr>
            <a:r>
              <a:rPr lang="en-US" sz="2800">
                <a:solidFill>
                  <a:srgbClr val="FFFFFF"/>
                </a:solidFill>
                <a:latin typeface="Arial"/>
                <a:ea typeface="Arial"/>
                <a:cs typeface="Arial"/>
                <a:sym typeface="Arial"/>
              </a:rPr>
              <a:t>                         Pause, rewind, and play content at your leisure.</a:t>
            </a:r>
          </a:p>
          <a:p>
            <a:pPr algn="l">
              <a:lnSpc>
                <a:spcPts val="3630"/>
              </a:lnSpc>
              <a:spcBef>
                <a:spcPct val="0"/>
              </a:spcBef>
            </a:pPr>
          </a:p>
        </p:txBody>
      </p:sp>
    </p:spTree>
  </p:cSld>
  <p:clrMapOvr>
    <a:masterClrMapping/>
  </p:clrMapOvr>
  <p:transition spd="med">
    <p:push dir="u"/>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124307" y="7383740"/>
            <a:ext cx="5452468" cy="4334712"/>
          </a:xfrm>
          <a:prstGeom prst="rect">
            <a:avLst/>
          </a:prstGeom>
        </p:spPr>
      </p:pic>
      <p:sp>
        <p:nvSpPr>
          <p:cNvPr name="Freeform 4" id="4"/>
          <p:cNvSpPr/>
          <p:nvPr/>
        </p:nvSpPr>
        <p:spPr>
          <a:xfrm flipH="false" flipV="false" rot="0">
            <a:off x="775571" y="2344838"/>
            <a:ext cx="11174259" cy="3362125"/>
          </a:xfrm>
          <a:custGeom>
            <a:avLst/>
            <a:gdLst/>
            <a:ahLst/>
            <a:cxnLst/>
            <a:rect r="r" b="b" t="t" l="l"/>
            <a:pathLst>
              <a:path h="3362125" w="11174259">
                <a:moveTo>
                  <a:pt x="0" y="0"/>
                </a:moveTo>
                <a:lnTo>
                  <a:pt x="11174258" y="0"/>
                </a:lnTo>
                <a:lnTo>
                  <a:pt x="11174258" y="3362124"/>
                </a:lnTo>
                <a:lnTo>
                  <a:pt x="0" y="3362124"/>
                </a:lnTo>
                <a:lnTo>
                  <a:pt x="0" y="0"/>
                </a:lnTo>
                <a:close/>
              </a:path>
            </a:pathLst>
          </a:custGeom>
          <a:blipFill>
            <a:blip r:embed="rId4"/>
            <a:stretch>
              <a:fillRect l="-1179" t="0" r="-950" b="-982"/>
            </a:stretch>
          </a:blipFill>
        </p:spPr>
      </p:sp>
      <p:sp>
        <p:nvSpPr>
          <p:cNvPr name="TextBox 5" id="5"/>
          <p:cNvSpPr txBox="true"/>
          <p:nvPr/>
        </p:nvSpPr>
        <p:spPr>
          <a:xfrm rot="0">
            <a:off x="318371" y="365125"/>
            <a:ext cx="16105001" cy="1638300"/>
          </a:xfrm>
          <a:prstGeom prst="rect">
            <a:avLst/>
          </a:prstGeom>
        </p:spPr>
        <p:txBody>
          <a:bodyPr anchor="t" rtlCol="false" tIns="0" lIns="0" bIns="0" rIns="0">
            <a:spAutoFit/>
          </a:bodyPr>
          <a:lstStyle/>
          <a:p>
            <a:pPr algn="l" marL="0" indent="0" lvl="0">
              <a:lnSpc>
                <a:spcPts val="4073"/>
              </a:lnSpc>
              <a:spcBef>
                <a:spcPct val="0"/>
              </a:spcBef>
            </a:pPr>
            <a:r>
              <a:rPr lang="en-US" sz="3394">
                <a:solidFill>
                  <a:srgbClr val="FFFFFF"/>
                </a:solidFill>
                <a:latin typeface="Agrandir"/>
                <a:ea typeface="Agrandir"/>
                <a:cs typeface="Agrandir"/>
                <a:sym typeface="Agrandir"/>
              </a:rPr>
              <a:t>Q.7)What are the most common upgrade transitions (e.g., Free to Basic, Free to VIP, Free to Premium) for LioCinema and Jotstar? How do these differ across platforms? </a:t>
            </a:r>
          </a:p>
        </p:txBody>
      </p:sp>
      <p:sp>
        <p:nvSpPr>
          <p:cNvPr name="TextBox 6" id="6"/>
          <p:cNvSpPr txBox="true"/>
          <p:nvPr/>
        </p:nvSpPr>
        <p:spPr>
          <a:xfrm rot="0">
            <a:off x="1028700" y="6400800"/>
            <a:ext cx="14735076" cy="1457325"/>
          </a:xfrm>
          <a:prstGeom prst="rect">
            <a:avLst/>
          </a:prstGeom>
        </p:spPr>
        <p:txBody>
          <a:bodyPr anchor="t" rtlCol="false" tIns="0" lIns="0" bIns="0" rIns="0">
            <a:spAutoFit/>
          </a:bodyPr>
          <a:lstStyle/>
          <a:p>
            <a:pPr algn="l">
              <a:lnSpc>
                <a:spcPts val="3692"/>
              </a:lnSpc>
            </a:pPr>
            <a:r>
              <a:rPr lang="en-US" sz="3077">
                <a:solidFill>
                  <a:srgbClr val="FFFFFF"/>
                </a:solidFill>
                <a:latin typeface="Arial"/>
                <a:ea typeface="Arial"/>
                <a:cs typeface="Arial"/>
                <a:sym typeface="Arial"/>
              </a:rPr>
              <a:t>Lio users prefer upgrading in a stepwise manner and the highest count is from Free to Basic (2078 users)which is followed by Basic to Premium (1362 users).</a:t>
            </a:r>
          </a:p>
          <a:p>
            <a:pPr algn="l">
              <a:lnSpc>
                <a:spcPts val="3692"/>
              </a:lnSpc>
              <a:spcBef>
                <a:spcPct val="0"/>
              </a:spcBef>
            </a:pPr>
          </a:p>
        </p:txBody>
      </p:sp>
      <p:sp>
        <p:nvSpPr>
          <p:cNvPr name="TextBox 7" id="7"/>
          <p:cNvSpPr txBox="true"/>
          <p:nvPr/>
        </p:nvSpPr>
        <p:spPr>
          <a:xfrm rot="0">
            <a:off x="1028700" y="8093771"/>
            <a:ext cx="14735076" cy="1457325"/>
          </a:xfrm>
          <a:prstGeom prst="rect">
            <a:avLst/>
          </a:prstGeom>
        </p:spPr>
        <p:txBody>
          <a:bodyPr anchor="t" rtlCol="false" tIns="0" lIns="0" bIns="0" rIns="0">
            <a:spAutoFit/>
          </a:bodyPr>
          <a:lstStyle/>
          <a:p>
            <a:pPr algn="l">
              <a:lnSpc>
                <a:spcPts val="3692"/>
              </a:lnSpc>
            </a:pPr>
            <a:r>
              <a:rPr lang="en-US" sz="3077">
                <a:solidFill>
                  <a:srgbClr val="FFFFFF"/>
                </a:solidFill>
                <a:latin typeface="Arial"/>
                <a:ea typeface="Arial"/>
                <a:cs typeface="Arial"/>
                <a:sym typeface="Arial"/>
              </a:rPr>
              <a:t>Jot users, on the other hand, mostly upgrade directly to Premium from VIP (2821 users), indicating a possibly more premium-seeking or loyal user base.</a:t>
            </a:r>
          </a:p>
          <a:p>
            <a:pPr algn="l">
              <a:lnSpc>
                <a:spcPts val="3692"/>
              </a:lnSpc>
              <a:spcBef>
                <a:spcPct val="0"/>
              </a:spcBef>
            </a:pPr>
          </a:p>
        </p:txBody>
      </p:sp>
    </p:spTree>
  </p:cSld>
  <p:clrMapOvr>
    <a:masterClrMapping/>
  </p:clrMapOvr>
  <p:transition spd="med">
    <p:push dir="u"/>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276707" y="7481469"/>
            <a:ext cx="5452468" cy="4334712"/>
          </a:xfrm>
          <a:prstGeom prst="rect">
            <a:avLst/>
          </a:prstGeom>
        </p:spPr>
      </p:pic>
      <p:sp>
        <p:nvSpPr>
          <p:cNvPr name="Freeform 4" id="4"/>
          <p:cNvSpPr/>
          <p:nvPr/>
        </p:nvSpPr>
        <p:spPr>
          <a:xfrm flipH="false" flipV="false" rot="0">
            <a:off x="330200" y="2759380"/>
            <a:ext cx="11123459" cy="3955441"/>
          </a:xfrm>
          <a:custGeom>
            <a:avLst/>
            <a:gdLst/>
            <a:ahLst/>
            <a:cxnLst/>
            <a:rect r="r" b="b" t="t" l="l"/>
            <a:pathLst>
              <a:path h="3955441" w="11123459">
                <a:moveTo>
                  <a:pt x="0" y="0"/>
                </a:moveTo>
                <a:lnTo>
                  <a:pt x="11123459" y="0"/>
                </a:lnTo>
                <a:lnTo>
                  <a:pt x="11123459" y="3955440"/>
                </a:lnTo>
                <a:lnTo>
                  <a:pt x="0" y="3955440"/>
                </a:lnTo>
                <a:lnTo>
                  <a:pt x="0" y="0"/>
                </a:lnTo>
                <a:close/>
              </a:path>
            </a:pathLst>
          </a:custGeom>
          <a:blipFill>
            <a:blip r:embed="rId4"/>
            <a:stretch>
              <a:fillRect l="0" t="0" r="-1598" b="0"/>
            </a:stretch>
          </a:blipFill>
        </p:spPr>
      </p:sp>
      <p:sp>
        <p:nvSpPr>
          <p:cNvPr name="TextBox 5" id="5"/>
          <p:cNvSpPr txBox="true"/>
          <p:nvPr/>
        </p:nvSpPr>
        <p:spPr>
          <a:xfrm rot="0">
            <a:off x="330200" y="209550"/>
            <a:ext cx="16448771" cy="2152650"/>
          </a:xfrm>
          <a:prstGeom prst="rect">
            <a:avLst/>
          </a:prstGeom>
        </p:spPr>
        <p:txBody>
          <a:bodyPr anchor="t" rtlCol="false" tIns="0" lIns="0" bIns="0" rIns="0">
            <a:spAutoFit/>
          </a:bodyPr>
          <a:lstStyle/>
          <a:p>
            <a:pPr algn="l">
              <a:lnSpc>
                <a:spcPts val="4073"/>
              </a:lnSpc>
            </a:pPr>
            <a:r>
              <a:rPr lang="en-US" sz="3394">
                <a:solidFill>
                  <a:srgbClr val="FFFFFF"/>
                </a:solidFill>
                <a:latin typeface="Agrandir"/>
                <a:ea typeface="Agrandir"/>
                <a:cs typeface="Agrandir"/>
                <a:sym typeface="Agrandir"/>
              </a:rPr>
              <a:t>Q.8) How does the paid user percentage (e.g., Basic, Premium for LioCinema; VIP, </a:t>
            </a:r>
          </a:p>
          <a:p>
            <a:pPr algn="l" marL="0" indent="0" lvl="0">
              <a:lnSpc>
                <a:spcPts val="4073"/>
              </a:lnSpc>
              <a:spcBef>
                <a:spcPct val="0"/>
              </a:spcBef>
            </a:pPr>
            <a:r>
              <a:rPr lang="en-US" sz="3394">
                <a:solidFill>
                  <a:srgbClr val="FFFFFF"/>
                </a:solidFill>
                <a:latin typeface="Agrandir"/>
                <a:ea typeface="Agrandir"/>
                <a:cs typeface="Agrandir"/>
                <a:sym typeface="Agrandir"/>
              </a:rPr>
              <a:t>Premium for Jotstar) vary across different platforms? Analyse the proportion of premium users in Tier 1, Tier 2, and Tier 3 cities and identify any notable trends or differences. </a:t>
            </a:r>
          </a:p>
        </p:txBody>
      </p:sp>
      <p:sp>
        <p:nvSpPr>
          <p:cNvPr name="TextBox 6" id="6"/>
          <p:cNvSpPr txBox="true"/>
          <p:nvPr/>
        </p:nvSpPr>
        <p:spPr>
          <a:xfrm rot="0">
            <a:off x="330200" y="8086725"/>
            <a:ext cx="15594414" cy="1562100"/>
          </a:xfrm>
          <a:prstGeom prst="rect">
            <a:avLst/>
          </a:prstGeom>
        </p:spPr>
        <p:txBody>
          <a:bodyPr anchor="t" rtlCol="false" tIns="0" lIns="0" bIns="0" rIns="0">
            <a:spAutoFit/>
          </a:bodyPr>
          <a:lstStyle/>
          <a:p>
            <a:pPr algn="l">
              <a:lnSpc>
                <a:spcPts val="3932"/>
              </a:lnSpc>
              <a:spcBef>
                <a:spcPct val="0"/>
              </a:spcBef>
            </a:pPr>
            <a:r>
              <a:rPr lang="en-US" sz="3277">
                <a:solidFill>
                  <a:srgbClr val="FFFFFF"/>
                </a:solidFill>
                <a:latin typeface="Arial"/>
                <a:ea typeface="Arial"/>
                <a:cs typeface="Arial"/>
                <a:sym typeface="Arial"/>
              </a:rPr>
              <a:t>Jot has a significantly higher percentage </a:t>
            </a:r>
            <a:r>
              <a:rPr lang="en-US" sz="3277">
                <a:solidFill>
                  <a:srgbClr val="FFFFFF"/>
                </a:solidFill>
                <a:latin typeface="Arial"/>
                <a:ea typeface="Arial"/>
                <a:cs typeface="Arial"/>
                <a:sym typeface="Arial"/>
              </a:rPr>
              <a:t>of paid users across all city tiers compared to Lio. This suggests Jot is more effective at converting users to paid subscriptions, regardless of the city's economic tier.</a:t>
            </a:r>
          </a:p>
        </p:txBody>
      </p:sp>
      <p:sp>
        <p:nvSpPr>
          <p:cNvPr name="TextBox 7" id="7"/>
          <p:cNvSpPr txBox="true"/>
          <p:nvPr/>
        </p:nvSpPr>
        <p:spPr>
          <a:xfrm rot="0">
            <a:off x="11886329" y="2184400"/>
            <a:ext cx="6045200" cy="5029200"/>
          </a:xfrm>
          <a:prstGeom prst="rect">
            <a:avLst/>
          </a:prstGeom>
        </p:spPr>
        <p:txBody>
          <a:bodyPr anchor="t" rtlCol="false" tIns="0" lIns="0" bIns="0" rIns="0">
            <a:spAutoFit/>
          </a:bodyPr>
          <a:lstStyle/>
          <a:p>
            <a:pPr algn="l">
              <a:lnSpc>
                <a:spcPts val="3932"/>
              </a:lnSpc>
              <a:spcBef>
                <a:spcPct val="0"/>
              </a:spcBef>
            </a:pPr>
            <a:r>
              <a:rPr lang="en-US" sz="3277">
                <a:solidFill>
                  <a:srgbClr val="FFFFFF"/>
                </a:solidFill>
                <a:latin typeface="Arial"/>
                <a:ea typeface="Arial"/>
                <a:cs typeface="Arial"/>
                <a:sym typeface="Arial"/>
              </a:rPr>
              <a:t>Both Jot and Lio show a decreasing percentage of paid users as city tiers progress from Tier 1 to Tier 3. This indicates a general trend of lower paid user penetration in less economically developed or smaller cities, suggesting a potential challenge in monetizing users in these areas.</a:t>
            </a:r>
          </a:p>
        </p:txBody>
      </p:sp>
    </p:spTree>
  </p:cSld>
  <p:clrMapOvr>
    <a:masterClrMapping/>
  </p:clrMapOvr>
  <p:transition spd="med">
    <p:push dir="u"/>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124307" y="7090944"/>
            <a:ext cx="5452468" cy="4334712"/>
          </a:xfrm>
          <a:prstGeom prst="rect">
            <a:avLst/>
          </a:prstGeom>
        </p:spPr>
      </p:pic>
      <p:sp>
        <p:nvSpPr>
          <p:cNvPr name="Freeform 4" id="4"/>
          <p:cNvSpPr/>
          <p:nvPr/>
        </p:nvSpPr>
        <p:spPr>
          <a:xfrm flipH="false" flipV="false" rot="0">
            <a:off x="2197971" y="531810"/>
            <a:ext cx="10438214" cy="4611690"/>
          </a:xfrm>
          <a:custGeom>
            <a:avLst/>
            <a:gdLst/>
            <a:ahLst/>
            <a:cxnLst/>
            <a:rect r="r" b="b" t="t" l="l"/>
            <a:pathLst>
              <a:path h="4611690" w="10438214">
                <a:moveTo>
                  <a:pt x="0" y="0"/>
                </a:moveTo>
                <a:lnTo>
                  <a:pt x="10438214" y="0"/>
                </a:lnTo>
                <a:lnTo>
                  <a:pt x="10438214" y="4611690"/>
                </a:lnTo>
                <a:lnTo>
                  <a:pt x="0" y="4611690"/>
                </a:lnTo>
                <a:lnTo>
                  <a:pt x="0" y="0"/>
                </a:lnTo>
                <a:close/>
              </a:path>
            </a:pathLst>
          </a:custGeom>
          <a:blipFill>
            <a:blip r:embed="rId4"/>
            <a:stretch>
              <a:fillRect l="0" t="0" r="-3650" b="0"/>
            </a:stretch>
          </a:blipFill>
        </p:spPr>
      </p:sp>
      <p:sp>
        <p:nvSpPr>
          <p:cNvPr name="TextBox 5" id="5"/>
          <p:cNvSpPr txBox="true"/>
          <p:nvPr/>
        </p:nvSpPr>
        <p:spPr>
          <a:xfrm rot="0">
            <a:off x="521571" y="5657850"/>
            <a:ext cx="15594414" cy="1495425"/>
          </a:xfrm>
          <a:prstGeom prst="rect">
            <a:avLst/>
          </a:prstGeom>
        </p:spPr>
        <p:txBody>
          <a:bodyPr anchor="t" rtlCol="false" tIns="0" lIns="0" bIns="0" rIns="0">
            <a:spAutoFit/>
          </a:bodyPr>
          <a:lstStyle/>
          <a:p>
            <a:pPr algn="l">
              <a:lnSpc>
                <a:spcPts val="3812"/>
              </a:lnSpc>
              <a:spcBef>
                <a:spcPct val="0"/>
              </a:spcBef>
            </a:pPr>
            <a:r>
              <a:rPr lang="en-US" sz="3177">
                <a:solidFill>
                  <a:srgbClr val="FFFFFF"/>
                </a:solidFill>
                <a:latin typeface="Arial"/>
                <a:ea typeface="Arial"/>
                <a:cs typeface="Arial"/>
                <a:sym typeface="Arial"/>
              </a:rPr>
              <a:t>Jotstar has a higher concentration </a:t>
            </a:r>
            <a:r>
              <a:rPr lang="en-US" sz="3177">
                <a:solidFill>
                  <a:srgbClr val="FFFFFF"/>
                </a:solidFill>
                <a:latin typeface="Arial"/>
                <a:ea typeface="Arial"/>
                <a:cs typeface="Arial"/>
                <a:sym typeface="Arial"/>
              </a:rPr>
              <a:t>of VIP users (41.49%) compared to Liocinema's Premium users (67.8%). This suggests a potentially more engaged or higher-value user base for Jotstar.</a:t>
            </a:r>
          </a:p>
        </p:txBody>
      </p:sp>
      <p:sp>
        <p:nvSpPr>
          <p:cNvPr name="TextBox 6" id="6"/>
          <p:cNvSpPr txBox="true"/>
          <p:nvPr/>
        </p:nvSpPr>
        <p:spPr>
          <a:xfrm rot="0">
            <a:off x="521571" y="7667625"/>
            <a:ext cx="15594414" cy="1495425"/>
          </a:xfrm>
          <a:prstGeom prst="rect">
            <a:avLst/>
          </a:prstGeom>
        </p:spPr>
        <p:txBody>
          <a:bodyPr anchor="t" rtlCol="false" tIns="0" lIns="0" bIns="0" rIns="0">
            <a:spAutoFit/>
          </a:bodyPr>
          <a:lstStyle/>
          <a:p>
            <a:pPr algn="l">
              <a:lnSpc>
                <a:spcPts val="3812"/>
              </a:lnSpc>
              <a:spcBef>
                <a:spcPct val="0"/>
              </a:spcBef>
            </a:pPr>
            <a:r>
              <a:rPr lang="en-US" sz="3177">
                <a:solidFill>
                  <a:srgbClr val="FFFFFF"/>
                </a:solidFill>
                <a:latin typeface="Arial"/>
                <a:ea typeface="Arial"/>
                <a:cs typeface="Arial"/>
                <a:sym typeface="Arial"/>
              </a:rPr>
              <a:t>Both platforms have a small percentage </a:t>
            </a:r>
            <a:r>
              <a:rPr lang="en-US" sz="3177">
                <a:solidFill>
                  <a:srgbClr val="FFFFFF"/>
                </a:solidFill>
                <a:latin typeface="Arial"/>
                <a:ea typeface="Arial"/>
                <a:cs typeface="Arial"/>
                <a:sym typeface="Arial"/>
              </a:rPr>
              <a:t>of Free users (around 4.5-4.8%), indicating a strong focus on paid subscriptions. This highlights a business model reliant on converting users to paid tiers.</a:t>
            </a:r>
          </a:p>
        </p:txBody>
      </p:sp>
    </p:spTree>
  </p:cSld>
  <p:clrMapOvr>
    <a:masterClrMapping/>
  </p:clrMapOvr>
  <p:transition spd="med">
    <p:push dir="u"/>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sp>
        <p:nvSpPr>
          <p:cNvPr name="TextBox 4" id="4"/>
          <p:cNvSpPr txBox="true"/>
          <p:nvPr/>
        </p:nvSpPr>
        <p:spPr>
          <a:xfrm rot="0">
            <a:off x="4614048" y="3216275"/>
            <a:ext cx="9920971" cy="1400175"/>
          </a:xfrm>
          <a:prstGeom prst="rect">
            <a:avLst/>
          </a:prstGeom>
        </p:spPr>
        <p:txBody>
          <a:bodyPr anchor="t" rtlCol="false" tIns="0" lIns="0" bIns="0" rIns="0">
            <a:spAutoFit/>
          </a:bodyPr>
          <a:lstStyle/>
          <a:p>
            <a:pPr algn="l" marL="0" indent="0" lvl="0">
              <a:lnSpc>
                <a:spcPts val="9353"/>
              </a:lnSpc>
              <a:spcBef>
                <a:spcPct val="0"/>
              </a:spcBef>
            </a:pPr>
            <a:r>
              <a:rPr lang="en-US" b="true" sz="7794">
                <a:solidFill>
                  <a:srgbClr val="FFFFFF"/>
                </a:solidFill>
                <a:latin typeface="Agrandir Bold"/>
                <a:ea typeface="Agrandir Bold"/>
                <a:cs typeface="Agrandir Bold"/>
                <a:sym typeface="Agrandir Bold"/>
              </a:rPr>
              <a:t>Secondary  Analysis</a:t>
            </a:r>
          </a:p>
        </p:txBody>
      </p:sp>
    </p:spTree>
  </p:cSld>
  <p:clrMapOvr>
    <a:masterClrMapping/>
  </p:clrMapOvr>
  <p:transition spd="med">
    <p:push dir="u"/>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18494" y="6596340"/>
            <a:ext cx="5452468" cy="4334712"/>
          </a:xfrm>
          <a:prstGeom prst="rect">
            <a:avLst/>
          </a:prstGeom>
        </p:spPr>
      </p:pic>
      <p:sp>
        <p:nvSpPr>
          <p:cNvPr name="TextBox 4" id="4"/>
          <p:cNvSpPr txBox="true"/>
          <p:nvPr/>
        </p:nvSpPr>
        <p:spPr>
          <a:xfrm rot="0">
            <a:off x="188162" y="447675"/>
            <a:ext cx="16335796" cy="1095375"/>
          </a:xfrm>
          <a:prstGeom prst="rect">
            <a:avLst/>
          </a:prstGeom>
        </p:spPr>
        <p:txBody>
          <a:bodyPr anchor="t" rtlCol="false" tIns="0" lIns="0" bIns="0" rIns="0">
            <a:spAutoFit/>
          </a:bodyPr>
          <a:lstStyle/>
          <a:p>
            <a:pPr algn="l" marL="0" indent="0" lvl="0">
              <a:lnSpc>
                <a:spcPts val="4052"/>
              </a:lnSpc>
              <a:spcBef>
                <a:spcPct val="0"/>
              </a:spcBef>
            </a:pPr>
            <a:r>
              <a:rPr lang="en-US" b="true" sz="3377">
                <a:solidFill>
                  <a:srgbClr val="FFFFFF"/>
                </a:solidFill>
                <a:latin typeface="Arial Bold"/>
                <a:ea typeface="Arial Bold"/>
                <a:cs typeface="Arial Bold"/>
                <a:sym typeface="Arial Bold"/>
              </a:rPr>
              <a:t>Q.1) What strategies can the merged platform implement to increase engagement among inactive users and convert them into active users? </a:t>
            </a:r>
          </a:p>
        </p:txBody>
      </p:sp>
      <p:sp>
        <p:nvSpPr>
          <p:cNvPr name="TextBox 5" id="5"/>
          <p:cNvSpPr txBox="true"/>
          <p:nvPr/>
        </p:nvSpPr>
        <p:spPr>
          <a:xfrm rot="0">
            <a:off x="188162" y="9191625"/>
            <a:ext cx="15863558" cy="581025"/>
          </a:xfrm>
          <a:prstGeom prst="rect">
            <a:avLst/>
          </a:prstGeom>
        </p:spPr>
        <p:txBody>
          <a:bodyPr anchor="t" rtlCol="false" tIns="0" lIns="0" bIns="0" rIns="0">
            <a:spAutoFit/>
          </a:bodyPr>
          <a:lstStyle/>
          <a:p>
            <a:pPr algn="l" marL="729130" indent="-364565" lvl="1">
              <a:lnSpc>
                <a:spcPts val="4052"/>
              </a:lnSpc>
              <a:buFont typeface="Arial"/>
              <a:buChar char="•"/>
            </a:pPr>
            <a:r>
              <a:rPr lang="en-US" sz="3377">
                <a:solidFill>
                  <a:srgbClr val="FFFFFF"/>
                </a:solidFill>
                <a:latin typeface="Arial"/>
                <a:ea typeface="Arial"/>
                <a:cs typeface="Arial"/>
                <a:sym typeface="Arial"/>
              </a:rPr>
              <a:t>To make it’s own original shows like amazon prime and netflix </a:t>
            </a:r>
          </a:p>
        </p:txBody>
      </p:sp>
      <p:sp>
        <p:nvSpPr>
          <p:cNvPr name="TextBox 6" id="6"/>
          <p:cNvSpPr txBox="true"/>
          <p:nvPr/>
        </p:nvSpPr>
        <p:spPr>
          <a:xfrm rot="0">
            <a:off x="228600" y="2381250"/>
            <a:ext cx="16727158" cy="1095375"/>
          </a:xfrm>
          <a:prstGeom prst="rect">
            <a:avLst/>
          </a:prstGeom>
        </p:spPr>
        <p:txBody>
          <a:bodyPr anchor="t" rtlCol="false" tIns="0" lIns="0" bIns="0" rIns="0">
            <a:spAutoFit/>
          </a:bodyPr>
          <a:lstStyle/>
          <a:p>
            <a:pPr algn="l" marL="729130" indent="-364565" lvl="1">
              <a:lnSpc>
                <a:spcPts val="4052"/>
              </a:lnSpc>
              <a:spcBef>
                <a:spcPct val="0"/>
              </a:spcBef>
              <a:buFont typeface="Arial"/>
              <a:buChar char="•"/>
            </a:pPr>
            <a:r>
              <a:rPr lang="en-US" sz="3377">
                <a:solidFill>
                  <a:srgbClr val="FFFFFF"/>
                </a:solidFill>
                <a:latin typeface="Arial"/>
                <a:ea typeface="Arial"/>
                <a:cs typeface="Arial"/>
                <a:sym typeface="Arial"/>
              </a:rPr>
              <a:t>Use personalized  AI powered recommendations based on past viewing history to show contents users are more likely to watch </a:t>
            </a:r>
          </a:p>
        </p:txBody>
      </p:sp>
      <p:sp>
        <p:nvSpPr>
          <p:cNvPr name="TextBox 7" id="7"/>
          <p:cNvSpPr txBox="true"/>
          <p:nvPr/>
        </p:nvSpPr>
        <p:spPr>
          <a:xfrm rot="0">
            <a:off x="203200" y="3629025"/>
            <a:ext cx="16320758" cy="1095375"/>
          </a:xfrm>
          <a:prstGeom prst="rect">
            <a:avLst/>
          </a:prstGeom>
        </p:spPr>
        <p:txBody>
          <a:bodyPr anchor="t" rtlCol="false" tIns="0" lIns="0" bIns="0" rIns="0">
            <a:spAutoFit/>
          </a:bodyPr>
          <a:lstStyle/>
          <a:p>
            <a:pPr algn="l" marL="729130" indent="-364565" lvl="1">
              <a:lnSpc>
                <a:spcPts val="4052"/>
              </a:lnSpc>
              <a:spcBef>
                <a:spcPct val="0"/>
              </a:spcBef>
              <a:buFont typeface="Arial"/>
              <a:buChar char="•"/>
            </a:pPr>
            <a:r>
              <a:rPr lang="en-US" sz="3377">
                <a:solidFill>
                  <a:srgbClr val="FFFFFF"/>
                </a:solidFill>
                <a:latin typeface="Arial"/>
                <a:ea typeface="Arial"/>
                <a:cs typeface="Arial"/>
                <a:sym typeface="Arial"/>
              </a:rPr>
              <a:t>Create bite-sized episodes or recaps for users who find long content overwhelming.</a:t>
            </a:r>
          </a:p>
        </p:txBody>
      </p:sp>
      <p:sp>
        <p:nvSpPr>
          <p:cNvPr name="TextBox 8" id="8"/>
          <p:cNvSpPr txBox="true"/>
          <p:nvPr/>
        </p:nvSpPr>
        <p:spPr>
          <a:xfrm rot="0">
            <a:off x="228600" y="5076825"/>
            <a:ext cx="15863558" cy="1095375"/>
          </a:xfrm>
          <a:prstGeom prst="rect">
            <a:avLst/>
          </a:prstGeom>
        </p:spPr>
        <p:txBody>
          <a:bodyPr anchor="t" rtlCol="false" tIns="0" lIns="0" bIns="0" rIns="0">
            <a:spAutoFit/>
          </a:bodyPr>
          <a:lstStyle/>
          <a:p>
            <a:pPr algn="l" marL="729130" indent="-364565" lvl="1">
              <a:lnSpc>
                <a:spcPts val="4052"/>
              </a:lnSpc>
              <a:spcBef>
                <a:spcPct val="0"/>
              </a:spcBef>
              <a:buFont typeface="Arial"/>
              <a:buChar char="•"/>
            </a:pPr>
            <a:r>
              <a:rPr lang="en-US" sz="3377">
                <a:solidFill>
                  <a:srgbClr val="FFFFFF"/>
                </a:solidFill>
                <a:latin typeface="Arial"/>
                <a:ea typeface="Arial"/>
                <a:cs typeface="Arial"/>
                <a:sym typeface="Arial"/>
              </a:rPr>
              <a:t>Introducing loyalty programs where users earn points for watching content and redeem it during their next purchase  </a:t>
            </a:r>
          </a:p>
        </p:txBody>
      </p:sp>
      <p:sp>
        <p:nvSpPr>
          <p:cNvPr name="TextBox 9" id="9"/>
          <p:cNvSpPr txBox="true"/>
          <p:nvPr/>
        </p:nvSpPr>
        <p:spPr>
          <a:xfrm rot="0">
            <a:off x="188162" y="7947721"/>
            <a:ext cx="15863558" cy="1095375"/>
          </a:xfrm>
          <a:prstGeom prst="rect">
            <a:avLst/>
          </a:prstGeom>
        </p:spPr>
        <p:txBody>
          <a:bodyPr anchor="t" rtlCol="false" tIns="0" lIns="0" bIns="0" rIns="0">
            <a:spAutoFit/>
          </a:bodyPr>
          <a:lstStyle/>
          <a:p>
            <a:pPr algn="l" marL="729130" indent="-364565" lvl="1">
              <a:lnSpc>
                <a:spcPts val="4052"/>
              </a:lnSpc>
              <a:spcBef>
                <a:spcPct val="0"/>
              </a:spcBef>
              <a:buFont typeface="Arial"/>
              <a:buChar char="•"/>
            </a:pPr>
            <a:r>
              <a:rPr lang="en-US" sz="3377">
                <a:solidFill>
                  <a:srgbClr val="FFFFFF"/>
                </a:solidFill>
                <a:latin typeface="Arial"/>
                <a:ea typeface="Arial"/>
                <a:cs typeface="Arial"/>
                <a:sym typeface="Arial"/>
              </a:rPr>
              <a:t>Introducing loyalty programs where users earn points for watching content and redeem it during their next purchase  </a:t>
            </a:r>
          </a:p>
        </p:txBody>
      </p:sp>
      <p:sp>
        <p:nvSpPr>
          <p:cNvPr name="TextBox 10" id="10"/>
          <p:cNvSpPr txBox="true"/>
          <p:nvPr/>
        </p:nvSpPr>
        <p:spPr>
          <a:xfrm rot="0">
            <a:off x="188162" y="6502400"/>
            <a:ext cx="15863558" cy="1095375"/>
          </a:xfrm>
          <a:prstGeom prst="rect">
            <a:avLst/>
          </a:prstGeom>
        </p:spPr>
        <p:txBody>
          <a:bodyPr anchor="t" rtlCol="false" tIns="0" lIns="0" bIns="0" rIns="0">
            <a:spAutoFit/>
          </a:bodyPr>
          <a:lstStyle/>
          <a:p>
            <a:pPr algn="l" marL="729130" indent="-364565" lvl="1">
              <a:lnSpc>
                <a:spcPts val="4052"/>
              </a:lnSpc>
              <a:spcBef>
                <a:spcPct val="0"/>
              </a:spcBef>
              <a:buFont typeface="Arial"/>
              <a:buChar char="•"/>
            </a:pPr>
            <a:r>
              <a:rPr lang="en-US" sz="3377">
                <a:solidFill>
                  <a:srgbClr val="FFFFFF"/>
                </a:solidFill>
                <a:latin typeface="Arial"/>
                <a:ea typeface="Arial"/>
                <a:cs typeface="Arial"/>
                <a:sym typeface="Arial"/>
              </a:rPr>
              <a:t>Introducing loyalty programs where users earn points for watching content and redeem it during their next purchase  </a:t>
            </a:r>
          </a:p>
        </p:txBody>
      </p:sp>
      <p:sp>
        <p:nvSpPr>
          <p:cNvPr name="TextBox 11" id="11"/>
          <p:cNvSpPr txBox="true"/>
          <p:nvPr/>
        </p:nvSpPr>
        <p:spPr>
          <a:xfrm rot="0">
            <a:off x="1028700" y="1671637"/>
            <a:ext cx="858217" cy="581025"/>
          </a:xfrm>
          <a:prstGeom prst="rect">
            <a:avLst/>
          </a:prstGeom>
        </p:spPr>
        <p:txBody>
          <a:bodyPr anchor="t" rtlCol="false" tIns="0" lIns="0" bIns="0" rIns="0">
            <a:spAutoFit/>
          </a:bodyPr>
          <a:lstStyle/>
          <a:p>
            <a:pPr algn="ctr">
              <a:lnSpc>
                <a:spcPts val="4052"/>
              </a:lnSpc>
              <a:spcBef>
                <a:spcPct val="0"/>
              </a:spcBef>
            </a:pPr>
            <a:r>
              <a:rPr lang="en-US" sz="3377">
                <a:solidFill>
                  <a:srgbClr val="FFFFFF"/>
                </a:solidFill>
                <a:latin typeface="Arial"/>
                <a:ea typeface="Arial"/>
                <a:cs typeface="Arial"/>
                <a:sym typeface="Arial"/>
              </a:rPr>
              <a:t>Ans:</a:t>
            </a:r>
          </a:p>
        </p:txBody>
      </p:sp>
    </p:spTree>
  </p:cSld>
  <p:clrMapOvr>
    <a:masterClrMapping/>
  </p:clrMapOvr>
  <p:transition spd="med">
    <p:push dir="u"/>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124307" y="7256740"/>
            <a:ext cx="5452468" cy="4334712"/>
          </a:xfrm>
          <a:prstGeom prst="rect">
            <a:avLst/>
          </a:prstGeom>
        </p:spPr>
      </p:pic>
      <p:sp>
        <p:nvSpPr>
          <p:cNvPr name="TextBox 4" id="4"/>
          <p:cNvSpPr txBox="true"/>
          <p:nvPr/>
        </p:nvSpPr>
        <p:spPr>
          <a:xfrm rot="0">
            <a:off x="498963" y="241300"/>
            <a:ext cx="15609558" cy="1123950"/>
          </a:xfrm>
          <a:prstGeom prst="rect">
            <a:avLst/>
          </a:prstGeom>
        </p:spPr>
        <p:txBody>
          <a:bodyPr anchor="t" rtlCol="false" tIns="0" lIns="0" bIns="0" rIns="0">
            <a:spAutoFit/>
          </a:bodyPr>
          <a:lstStyle/>
          <a:p>
            <a:pPr algn="l" marL="0" indent="0" lvl="0">
              <a:lnSpc>
                <a:spcPts val="4052"/>
              </a:lnSpc>
              <a:spcBef>
                <a:spcPct val="0"/>
              </a:spcBef>
            </a:pPr>
            <a:r>
              <a:rPr lang="en-US" b="true" sz="3377">
                <a:solidFill>
                  <a:srgbClr val="FFFFFF"/>
                </a:solidFill>
                <a:latin typeface="Agrandir Bold"/>
                <a:ea typeface="Agrandir Bold"/>
                <a:cs typeface="Agrandir Bold"/>
                <a:sym typeface="Agrandir Bold"/>
              </a:rPr>
              <a:t>Q.2) What type of brand campaigns should the merged platform launch to establish itself as the go-to OTT platform in India? </a:t>
            </a:r>
          </a:p>
        </p:txBody>
      </p:sp>
      <p:sp>
        <p:nvSpPr>
          <p:cNvPr name="TextBox 5" id="5"/>
          <p:cNvSpPr txBox="true"/>
          <p:nvPr/>
        </p:nvSpPr>
        <p:spPr>
          <a:xfrm rot="0">
            <a:off x="317151" y="3976688"/>
            <a:ext cx="16143971" cy="523875"/>
          </a:xfrm>
          <a:prstGeom prst="rect">
            <a:avLst/>
          </a:prstGeom>
        </p:spPr>
        <p:txBody>
          <a:bodyPr anchor="t" rtlCol="false" tIns="0" lIns="0" bIns="0" rIns="0">
            <a:spAutoFit/>
          </a:bodyPr>
          <a:lstStyle/>
          <a:p>
            <a:pPr algn="l">
              <a:lnSpc>
                <a:spcPts val="3692"/>
              </a:lnSpc>
            </a:pPr>
            <a:r>
              <a:rPr lang="en-US" sz="3077">
                <a:solidFill>
                  <a:srgbClr val="FFFFFF"/>
                </a:solidFill>
                <a:latin typeface="Arial"/>
                <a:ea typeface="Arial"/>
                <a:cs typeface="Arial"/>
                <a:sym typeface="Arial"/>
              </a:rPr>
              <a:t>1) India Ka Apna OTT – Localization &amp; Cultural Connection </a:t>
            </a:r>
          </a:p>
        </p:txBody>
      </p:sp>
      <p:sp>
        <p:nvSpPr>
          <p:cNvPr name="TextBox 6" id="6"/>
          <p:cNvSpPr txBox="true"/>
          <p:nvPr/>
        </p:nvSpPr>
        <p:spPr>
          <a:xfrm rot="0">
            <a:off x="321163" y="4852988"/>
            <a:ext cx="16540322" cy="523875"/>
          </a:xfrm>
          <a:prstGeom prst="rect">
            <a:avLst/>
          </a:prstGeom>
        </p:spPr>
        <p:txBody>
          <a:bodyPr anchor="t" rtlCol="false" tIns="0" lIns="0" bIns="0" rIns="0">
            <a:spAutoFit/>
          </a:bodyPr>
          <a:lstStyle/>
          <a:p>
            <a:pPr algn="l">
              <a:lnSpc>
                <a:spcPts val="3692"/>
              </a:lnSpc>
            </a:pPr>
            <a:r>
              <a:rPr lang="en-US" sz="3077">
                <a:solidFill>
                  <a:srgbClr val="FFFFFF"/>
                </a:solidFill>
                <a:latin typeface="Arial"/>
                <a:ea typeface="Arial"/>
                <a:cs typeface="Arial"/>
                <a:sym typeface="Arial"/>
              </a:rPr>
              <a:t>2) Reality Se Real Takk – Focus on Unique &amp; Diverse Content </a:t>
            </a:r>
          </a:p>
        </p:txBody>
      </p:sp>
      <p:sp>
        <p:nvSpPr>
          <p:cNvPr name="TextBox 7" id="7"/>
          <p:cNvSpPr txBox="true"/>
          <p:nvPr/>
        </p:nvSpPr>
        <p:spPr>
          <a:xfrm rot="0">
            <a:off x="317151" y="5906950"/>
            <a:ext cx="16523958" cy="523875"/>
          </a:xfrm>
          <a:prstGeom prst="rect">
            <a:avLst/>
          </a:prstGeom>
        </p:spPr>
        <p:txBody>
          <a:bodyPr anchor="t" rtlCol="false" tIns="0" lIns="0" bIns="0" rIns="0">
            <a:spAutoFit/>
          </a:bodyPr>
          <a:lstStyle/>
          <a:p>
            <a:pPr algn="l">
              <a:lnSpc>
                <a:spcPts val="3692"/>
              </a:lnSpc>
            </a:pPr>
            <a:r>
              <a:rPr lang="en-US" sz="3077">
                <a:solidFill>
                  <a:srgbClr val="FFFFFF"/>
                </a:solidFill>
                <a:latin typeface="Arial"/>
                <a:ea typeface="Arial"/>
                <a:cs typeface="Arial"/>
                <a:sym typeface="Arial"/>
              </a:rPr>
              <a:t>3) StreamOnTheGo – Target Mobile &amp; Tier 2-3 Cities </a:t>
            </a:r>
          </a:p>
        </p:txBody>
      </p:sp>
      <p:sp>
        <p:nvSpPr>
          <p:cNvPr name="TextBox 8" id="8"/>
          <p:cNvSpPr txBox="true"/>
          <p:nvPr/>
        </p:nvSpPr>
        <p:spPr>
          <a:xfrm rot="0">
            <a:off x="321163" y="6783250"/>
            <a:ext cx="15965158" cy="523875"/>
          </a:xfrm>
          <a:prstGeom prst="rect">
            <a:avLst/>
          </a:prstGeom>
        </p:spPr>
        <p:txBody>
          <a:bodyPr anchor="t" rtlCol="false" tIns="0" lIns="0" bIns="0" rIns="0">
            <a:spAutoFit/>
          </a:bodyPr>
          <a:lstStyle/>
          <a:p>
            <a:pPr algn="l">
              <a:lnSpc>
                <a:spcPts val="3692"/>
              </a:lnSpc>
            </a:pPr>
            <a:r>
              <a:rPr lang="en-US" sz="3077">
                <a:solidFill>
                  <a:srgbClr val="FFFFFF"/>
                </a:solidFill>
                <a:latin typeface="Arial"/>
                <a:ea typeface="Arial"/>
                <a:cs typeface="Arial"/>
                <a:sym typeface="Arial"/>
              </a:rPr>
              <a:t>4)Rewind India – Nostalgia-Driven Content for Millennials &amp; Gen X</a:t>
            </a:r>
          </a:p>
        </p:txBody>
      </p:sp>
      <p:sp>
        <p:nvSpPr>
          <p:cNvPr name="TextBox 9" id="9"/>
          <p:cNvSpPr txBox="true"/>
          <p:nvPr/>
        </p:nvSpPr>
        <p:spPr>
          <a:xfrm rot="0">
            <a:off x="482600" y="1698556"/>
            <a:ext cx="16143971" cy="2447925"/>
          </a:xfrm>
          <a:prstGeom prst="rect">
            <a:avLst/>
          </a:prstGeom>
        </p:spPr>
        <p:txBody>
          <a:bodyPr anchor="t" rtlCol="false" tIns="0" lIns="0" bIns="0" rIns="0">
            <a:spAutoFit/>
          </a:bodyPr>
          <a:lstStyle/>
          <a:p>
            <a:pPr algn="l">
              <a:lnSpc>
                <a:spcPts val="3812"/>
              </a:lnSpc>
            </a:pPr>
            <a:r>
              <a:rPr lang="en-US" sz="3177">
                <a:solidFill>
                  <a:srgbClr val="FFFFFF"/>
                </a:solidFill>
                <a:latin typeface="Arial"/>
                <a:ea typeface="Arial"/>
                <a:cs typeface="Arial"/>
                <a:sym typeface="Arial"/>
              </a:rPr>
              <a:t>Ans - Marketing Campaigns can make or break a company and to establish the newly merged OTT platform as India’s #1 streaming destination, we need a mix of viral, interactive, and emotion-driven marketing strategies. Here are some unique campaign ideas:</a:t>
            </a:r>
          </a:p>
          <a:p>
            <a:pPr algn="l">
              <a:lnSpc>
                <a:spcPts val="3812"/>
              </a:lnSpc>
              <a:spcBef>
                <a:spcPct val="0"/>
              </a:spcBef>
            </a:pPr>
          </a:p>
        </p:txBody>
      </p:sp>
      <p:sp>
        <p:nvSpPr>
          <p:cNvPr name="TextBox 10" id="10"/>
          <p:cNvSpPr txBox="true"/>
          <p:nvPr/>
        </p:nvSpPr>
        <p:spPr>
          <a:xfrm rot="0">
            <a:off x="321163" y="9069250"/>
            <a:ext cx="15965158" cy="523875"/>
          </a:xfrm>
          <a:prstGeom prst="rect">
            <a:avLst/>
          </a:prstGeom>
        </p:spPr>
        <p:txBody>
          <a:bodyPr anchor="t" rtlCol="false" tIns="0" lIns="0" bIns="0" rIns="0">
            <a:spAutoFit/>
          </a:bodyPr>
          <a:lstStyle/>
          <a:p>
            <a:pPr algn="l">
              <a:lnSpc>
                <a:spcPts val="3692"/>
              </a:lnSpc>
            </a:pPr>
            <a:r>
              <a:rPr lang="en-US" sz="3077">
                <a:solidFill>
                  <a:srgbClr val="FFFFFF"/>
                </a:solidFill>
                <a:latin typeface="Arial"/>
                <a:ea typeface="Arial"/>
                <a:cs typeface="Arial"/>
                <a:sym typeface="Arial"/>
              </a:rPr>
              <a:t>6) Festival Based Themes - Discounted price on certain festivals and new content release .</a:t>
            </a:r>
          </a:p>
        </p:txBody>
      </p:sp>
      <p:sp>
        <p:nvSpPr>
          <p:cNvPr name="TextBox 11" id="11"/>
          <p:cNvSpPr txBox="true"/>
          <p:nvPr/>
        </p:nvSpPr>
        <p:spPr>
          <a:xfrm rot="0">
            <a:off x="321163" y="7749092"/>
            <a:ext cx="15965158" cy="1457325"/>
          </a:xfrm>
          <a:prstGeom prst="rect">
            <a:avLst/>
          </a:prstGeom>
        </p:spPr>
        <p:txBody>
          <a:bodyPr anchor="t" rtlCol="false" tIns="0" lIns="0" bIns="0" rIns="0">
            <a:spAutoFit/>
          </a:bodyPr>
          <a:lstStyle/>
          <a:p>
            <a:pPr algn="l">
              <a:lnSpc>
                <a:spcPts val="3692"/>
              </a:lnSpc>
            </a:pPr>
            <a:r>
              <a:rPr lang="en-US" sz="3077">
                <a:solidFill>
                  <a:srgbClr val="FFFFFF"/>
                </a:solidFill>
                <a:latin typeface="Arial"/>
                <a:ea typeface="Arial"/>
                <a:cs typeface="Arial"/>
                <a:sym typeface="Arial"/>
              </a:rPr>
              <a:t>5) Cross Brand Collaboration - Collabing with telecom companies, food delivery and e -  commerce apps to enhance user engagement . </a:t>
            </a:r>
          </a:p>
          <a:p>
            <a:pPr algn="l">
              <a:lnSpc>
                <a:spcPts val="3692"/>
              </a:lnSpc>
            </a:pPr>
          </a:p>
        </p:txBody>
      </p:sp>
    </p:spTree>
  </p:cSld>
  <p:clrMapOvr>
    <a:masterClrMapping/>
  </p:clrMapOvr>
  <p:transition spd="med">
    <p:push dir="u"/>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95300" y="647700"/>
            <a:ext cx="15868234" cy="1123950"/>
          </a:xfrm>
          <a:prstGeom prst="rect">
            <a:avLst/>
          </a:prstGeom>
        </p:spPr>
        <p:txBody>
          <a:bodyPr anchor="t" rtlCol="false" tIns="0" lIns="0" bIns="0" rIns="0">
            <a:spAutoFit/>
          </a:bodyPr>
          <a:lstStyle/>
          <a:p>
            <a:pPr algn="l" marL="0" indent="0" lvl="0">
              <a:lnSpc>
                <a:spcPts val="4052"/>
              </a:lnSpc>
              <a:spcBef>
                <a:spcPct val="0"/>
              </a:spcBef>
            </a:pPr>
            <a:r>
              <a:rPr lang="en-US" b="true" sz="3377">
                <a:solidFill>
                  <a:srgbClr val="FFFFFF"/>
                </a:solidFill>
                <a:latin typeface="Agrandir Bold"/>
                <a:ea typeface="Agrandir Bold"/>
                <a:cs typeface="Agrandir Bold"/>
                <a:sym typeface="Agrandir Bold"/>
              </a:rPr>
              <a:t>Q.3) </a:t>
            </a:r>
            <a:r>
              <a:rPr lang="en-US" b="true" sz="3377" u="none">
                <a:solidFill>
                  <a:srgbClr val="FFFFFF"/>
                </a:solidFill>
                <a:latin typeface="Agrandir Bold"/>
                <a:ea typeface="Agrandir Bold"/>
                <a:cs typeface="Agrandir Bold"/>
                <a:sym typeface="Agrandir Bold"/>
              </a:rPr>
              <a:t>How should the merged platform price its subscription plans to compete effectively while maintaining profitability? </a:t>
            </a:r>
          </a:p>
        </p:txBody>
      </p:sp>
    </p:spTree>
  </p:cSld>
  <p:clrMapOvr>
    <a:masterClrMapping/>
  </p:clrMapOvr>
  <p:transition spd="med">
    <p:push dir="u"/>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CFB"/>
        </a:solidFill>
      </p:bgPr>
    </p:bg>
    <p:spTree>
      <p:nvGrpSpPr>
        <p:cNvPr id="1" name=""/>
        <p:cNvGrpSpPr/>
        <p:nvPr/>
      </p:nvGrpSpPr>
      <p:grpSpPr>
        <a:xfrm>
          <a:off x="0" y="0"/>
          <a:ext cx="0" cy="0"/>
          <a:chOff x="0" y="0"/>
          <a:chExt cx="0" cy="0"/>
        </a:xfrm>
      </p:grpSpPr>
      <p:grpSp>
        <p:nvGrpSpPr>
          <p:cNvPr name="Group 2" id="2"/>
          <p:cNvGrpSpPr/>
          <p:nvPr/>
        </p:nvGrpSpPr>
        <p:grpSpPr>
          <a:xfrm rot="0">
            <a:off x="557353" y="3350399"/>
            <a:ext cx="17173295" cy="5907901"/>
            <a:chOff x="0" y="0"/>
            <a:chExt cx="56330959" cy="19378795"/>
          </a:xfrm>
        </p:grpSpPr>
        <p:sp>
          <p:nvSpPr>
            <p:cNvPr name="Freeform 3" id="3"/>
            <p:cNvSpPr/>
            <p:nvPr/>
          </p:nvSpPr>
          <p:spPr>
            <a:xfrm flipH="false" flipV="false" rot="0">
              <a:off x="0" y="0"/>
              <a:ext cx="56330962" cy="19378795"/>
            </a:xfrm>
            <a:custGeom>
              <a:avLst/>
              <a:gdLst/>
              <a:ahLst/>
              <a:cxnLst/>
              <a:rect r="r" b="b" t="t" l="l"/>
              <a:pathLst>
                <a:path h="19378795" w="56330962">
                  <a:moveTo>
                    <a:pt x="0" y="0"/>
                  </a:moveTo>
                  <a:lnTo>
                    <a:pt x="0" y="19378795"/>
                  </a:lnTo>
                  <a:lnTo>
                    <a:pt x="56330962" y="19378795"/>
                  </a:lnTo>
                  <a:lnTo>
                    <a:pt x="56330962" y="0"/>
                  </a:lnTo>
                  <a:lnTo>
                    <a:pt x="0" y="0"/>
                  </a:lnTo>
                  <a:close/>
                  <a:moveTo>
                    <a:pt x="56269998" y="19317835"/>
                  </a:moveTo>
                  <a:lnTo>
                    <a:pt x="59690" y="19317835"/>
                  </a:lnTo>
                  <a:lnTo>
                    <a:pt x="59690" y="59690"/>
                  </a:lnTo>
                  <a:lnTo>
                    <a:pt x="56269998" y="59690"/>
                  </a:lnTo>
                  <a:lnTo>
                    <a:pt x="56269998" y="19317835"/>
                  </a:lnTo>
                  <a:close/>
                </a:path>
              </a:pathLst>
            </a:custGeom>
            <a:solidFill>
              <a:srgbClr val="F88046"/>
            </a:solidFill>
          </p:spPr>
        </p:sp>
      </p:grpSp>
      <p:sp>
        <p:nvSpPr>
          <p:cNvPr name="AutoShape 4" id="4"/>
          <p:cNvSpPr/>
          <p:nvPr/>
        </p:nvSpPr>
        <p:spPr>
          <a:xfrm flipH="true">
            <a:off x="509447" y="1922919"/>
            <a:ext cx="47905" cy="1256274"/>
          </a:xfrm>
          <a:prstGeom prst="line">
            <a:avLst/>
          </a:prstGeom>
          <a:ln cap="rnd" w="19050">
            <a:solidFill>
              <a:srgbClr val="F88046"/>
            </a:solidFill>
            <a:prstDash val="solid"/>
            <a:headEnd type="none" len="sm" w="sm"/>
            <a:tailEnd type="none" len="sm" w="sm"/>
          </a:ln>
        </p:spPr>
      </p:sp>
      <p:sp>
        <p:nvSpPr>
          <p:cNvPr name="AutoShape 5" id="5"/>
          <p:cNvSpPr/>
          <p:nvPr/>
        </p:nvSpPr>
        <p:spPr>
          <a:xfrm flipV="true">
            <a:off x="3986297" y="1922919"/>
            <a:ext cx="0" cy="7335381"/>
          </a:xfrm>
          <a:prstGeom prst="line">
            <a:avLst/>
          </a:prstGeom>
          <a:ln cap="rnd" w="19050">
            <a:solidFill>
              <a:srgbClr val="F88046"/>
            </a:solidFill>
            <a:prstDash val="solid"/>
            <a:headEnd type="none" len="sm" w="sm"/>
            <a:tailEnd type="none" len="sm" w="sm"/>
          </a:ln>
        </p:spPr>
      </p:sp>
      <p:sp>
        <p:nvSpPr>
          <p:cNvPr name="AutoShape 6" id="6"/>
          <p:cNvSpPr/>
          <p:nvPr/>
        </p:nvSpPr>
        <p:spPr>
          <a:xfrm flipH="true" flipV="true">
            <a:off x="10863234" y="1922919"/>
            <a:ext cx="0" cy="7335381"/>
          </a:xfrm>
          <a:prstGeom prst="line">
            <a:avLst/>
          </a:prstGeom>
          <a:ln cap="rnd" w="19050">
            <a:solidFill>
              <a:srgbClr val="F88046"/>
            </a:solidFill>
            <a:prstDash val="solid"/>
            <a:headEnd type="none" len="sm" w="sm"/>
            <a:tailEnd type="none" len="sm" w="sm"/>
          </a:ln>
        </p:spPr>
      </p:sp>
      <p:sp>
        <p:nvSpPr>
          <p:cNvPr name="AutoShape 7" id="7"/>
          <p:cNvSpPr/>
          <p:nvPr/>
        </p:nvSpPr>
        <p:spPr>
          <a:xfrm flipV="true">
            <a:off x="7299180" y="1922919"/>
            <a:ext cx="0" cy="7335381"/>
          </a:xfrm>
          <a:prstGeom prst="line">
            <a:avLst/>
          </a:prstGeom>
          <a:ln cap="rnd" w="19050">
            <a:solidFill>
              <a:srgbClr val="F88046"/>
            </a:solidFill>
            <a:prstDash val="solid"/>
            <a:headEnd type="none" len="sm" w="sm"/>
            <a:tailEnd type="none" len="sm" w="sm"/>
          </a:ln>
        </p:spPr>
      </p:sp>
      <p:sp>
        <p:nvSpPr>
          <p:cNvPr name="AutoShape 8" id="8"/>
          <p:cNvSpPr/>
          <p:nvPr/>
        </p:nvSpPr>
        <p:spPr>
          <a:xfrm flipV="true">
            <a:off x="14301703" y="1922919"/>
            <a:ext cx="0" cy="7335381"/>
          </a:xfrm>
          <a:prstGeom prst="line">
            <a:avLst/>
          </a:prstGeom>
          <a:ln cap="rnd" w="19050">
            <a:solidFill>
              <a:srgbClr val="F88046"/>
            </a:solidFill>
            <a:prstDash val="solid"/>
            <a:headEnd type="none" len="sm" w="sm"/>
            <a:tailEnd type="none" len="sm" w="sm"/>
          </a:ln>
        </p:spPr>
      </p:sp>
      <p:sp>
        <p:nvSpPr>
          <p:cNvPr name="Freeform 9" id="9"/>
          <p:cNvSpPr/>
          <p:nvPr/>
        </p:nvSpPr>
        <p:spPr>
          <a:xfrm flipH="false" flipV="false" rot="0">
            <a:off x="10466616" y="322051"/>
            <a:ext cx="1413298" cy="1413298"/>
          </a:xfrm>
          <a:custGeom>
            <a:avLst/>
            <a:gdLst/>
            <a:ahLst/>
            <a:cxnLst/>
            <a:rect r="r" b="b" t="t" l="l"/>
            <a:pathLst>
              <a:path h="1413298" w="1413298">
                <a:moveTo>
                  <a:pt x="0" y="0"/>
                </a:moveTo>
                <a:lnTo>
                  <a:pt x="1413298" y="0"/>
                </a:lnTo>
                <a:lnTo>
                  <a:pt x="1413298" y="1413298"/>
                </a:lnTo>
                <a:lnTo>
                  <a:pt x="0" y="1413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691470">
            <a:off x="10748868" y="565568"/>
            <a:ext cx="848794" cy="926263"/>
          </a:xfrm>
          <a:custGeom>
            <a:avLst/>
            <a:gdLst/>
            <a:ahLst/>
            <a:cxnLst/>
            <a:rect r="r" b="b" t="t" l="l"/>
            <a:pathLst>
              <a:path h="926263" w="848794">
                <a:moveTo>
                  <a:pt x="0" y="0"/>
                </a:moveTo>
                <a:lnTo>
                  <a:pt x="848794" y="0"/>
                </a:lnTo>
                <a:lnTo>
                  <a:pt x="848794" y="926264"/>
                </a:lnTo>
                <a:lnTo>
                  <a:pt x="0" y="9262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5153659" y="601874"/>
            <a:ext cx="7704456" cy="695325"/>
          </a:xfrm>
          <a:prstGeom prst="rect">
            <a:avLst/>
          </a:prstGeom>
        </p:spPr>
        <p:txBody>
          <a:bodyPr anchor="t" rtlCol="false" tIns="0" lIns="0" bIns="0" rIns="0">
            <a:spAutoFit/>
          </a:bodyPr>
          <a:lstStyle/>
          <a:p>
            <a:pPr algn="l" marL="0" indent="0" lvl="0">
              <a:lnSpc>
                <a:spcPts val="5400"/>
              </a:lnSpc>
            </a:pPr>
            <a:r>
              <a:rPr lang="en-US" b="true" sz="4500">
                <a:solidFill>
                  <a:srgbClr val="1E1E1E"/>
                </a:solidFill>
                <a:latin typeface="Red Hat Display Bold"/>
                <a:ea typeface="Red Hat Display Bold"/>
                <a:cs typeface="Red Hat Display Bold"/>
                <a:sym typeface="Red Hat Display Bold"/>
              </a:rPr>
              <a:t>Pricing Strategies </a:t>
            </a:r>
          </a:p>
        </p:txBody>
      </p:sp>
      <p:sp>
        <p:nvSpPr>
          <p:cNvPr name="TextBox 12" id="12"/>
          <p:cNvSpPr txBox="true"/>
          <p:nvPr/>
        </p:nvSpPr>
        <p:spPr>
          <a:xfrm rot="0">
            <a:off x="828899" y="2472289"/>
            <a:ext cx="2862122" cy="636905"/>
          </a:xfrm>
          <a:prstGeom prst="rect">
            <a:avLst/>
          </a:prstGeom>
        </p:spPr>
        <p:txBody>
          <a:bodyPr anchor="t" rtlCol="false" tIns="0" lIns="0" bIns="0" rIns="0">
            <a:spAutoFit/>
          </a:bodyPr>
          <a:lstStyle/>
          <a:p>
            <a:pPr algn="ctr" marL="0" indent="0" lvl="0">
              <a:lnSpc>
                <a:spcPts val="5320"/>
              </a:lnSpc>
              <a:spcBef>
                <a:spcPct val="0"/>
              </a:spcBef>
            </a:pPr>
            <a:r>
              <a:rPr lang="en-US" sz="3800">
                <a:solidFill>
                  <a:srgbClr val="1E1E1E"/>
                </a:solidFill>
                <a:latin typeface="League Spartan"/>
                <a:ea typeface="League Spartan"/>
                <a:cs typeface="League Spartan"/>
                <a:sym typeface="League Spartan"/>
              </a:rPr>
              <a:t>Plan</a:t>
            </a:r>
          </a:p>
        </p:txBody>
      </p:sp>
      <p:sp>
        <p:nvSpPr>
          <p:cNvPr name="TextBox 13" id="13"/>
          <p:cNvSpPr txBox="true"/>
          <p:nvPr/>
        </p:nvSpPr>
        <p:spPr>
          <a:xfrm rot="0">
            <a:off x="4295943" y="2472289"/>
            <a:ext cx="2862122" cy="636905"/>
          </a:xfrm>
          <a:prstGeom prst="rect">
            <a:avLst/>
          </a:prstGeom>
        </p:spPr>
        <p:txBody>
          <a:bodyPr anchor="t" rtlCol="false" tIns="0" lIns="0" bIns="0" rIns="0">
            <a:spAutoFit/>
          </a:bodyPr>
          <a:lstStyle/>
          <a:p>
            <a:pPr algn="ctr" marL="0" indent="0" lvl="0">
              <a:lnSpc>
                <a:spcPts val="5320"/>
              </a:lnSpc>
              <a:spcBef>
                <a:spcPct val="0"/>
              </a:spcBef>
            </a:pPr>
            <a:r>
              <a:rPr lang="en-US" sz="3800">
                <a:solidFill>
                  <a:srgbClr val="1E1E1E"/>
                </a:solidFill>
                <a:latin typeface="League Spartan"/>
                <a:ea typeface="League Spartan"/>
                <a:cs typeface="League Spartan"/>
                <a:sym typeface="League Spartan"/>
              </a:rPr>
              <a:t>Pricing</a:t>
            </a:r>
          </a:p>
        </p:txBody>
      </p:sp>
      <p:sp>
        <p:nvSpPr>
          <p:cNvPr name="TextBox 14" id="14"/>
          <p:cNvSpPr txBox="true"/>
          <p:nvPr/>
        </p:nvSpPr>
        <p:spPr>
          <a:xfrm rot="0">
            <a:off x="7734412" y="1856244"/>
            <a:ext cx="2862122" cy="1303655"/>
          </a:xfrm>
          <a:prstGeom prst="rect">
            <a:avLst/>
          </a:prstGeom>
        </p:spPr>
        <p:txBody>
          <a:bodyPr anchor="t" rtlCol="false" tIns="0" lIns="0" bIns="0" rIns="0">
            <a:spAutoFit/>
          </a:bodyPr>
          <a:lstStyle/>
          <a:p>
            <a:pPr algn="ctr" marL="0" indent="0" lvl="0">
              <a:lnSpc>
                <a:spcPts val="5320"/>
              </a:lnSpc>
              <a:spcBef>
                <a:spcPct val="0"/>
              </a:spcBef>
            </a:pPr>
            <a:r>
              <a:rPr lang="en-US" sz="3800">
                <a:solidFill>
                  <a:srgbClr val="1E1E1E"/>
                </a:solidFill>
                <a:latin typeface="League Spartan"/>
                <a:ea typeface="League Spartan"/>
                <a:cs typeface="League Spartan"/>
                <a:sym typeface="League Spartan"/>
              </a:rPr>
              <a:t>Streaming Quality</a:t>
            </a:r>
          </a:p>
        </p:txBody>
      </p:sp>
      <p:sp>
        <p:nvSpPr>
          <p:cNvPr name="TextBox 15" id="15"/>
          <p:cNvSpPr txBox="true"/>
          <p:nvPr/>
        </p:nvSpPr>
        <p:spPr>
          <a:xfrm rot="0">
            <a:off x="11157411" y="1856244"/>
            <a:ext cx="2862122" cy="1303655"/>
          </a:xfrm>
          <a:prstGeom prst="rect">
            <a:avLst/>
          </a:prstGeom>
        </p:spPr>
        <p:txBody>
          <a:bodyPr anchor="t" rtlCol="false" tIns="0" lIns="0" bIns="0" rIns="0">
            <a:spAutoFit/>
          </a:bodyPr>
          <a:lstStyle/>
          <a:p>
            <a:pPr algn="ctr" marL="0" indent="0" lvl="0">
              <a:lnSpc>
                <a:spcPts val="5320"/>
              </a:lnSpc>
              <a:spcBef>
                <a:spcPct val="0"/>
              </a:spcBef>
            </a:pPr>
            <a:r>
              <a:rPr lang="en-US" sz="3800">
                <a:solidFill>
                  <a:srgbClr val="1E1E1E"/>
                </a:solidFill>
                <a:latin typeface="League Spartan"/>
                <a:ea typeface="League Spartan"/>
                <a:cs typeface="League Spartan"/>
                <a:sym typeface="League Spartan"/>
              </a:rPr>
              <a:t>Screen Supported </a:t>
            </a:r>
          </a:p>
        </p:txBody>
      </p:sp>
      <p:sp>
        <p:nvSpPr>
          <p:cNvPr name="TextBox 16" id="16"/>
          <p:cNvSpPr txBox="true"/>
          <p:nvPr/>
        </p:nvSpPr>
        <p:spPr>
          <a:xfrm rot="0">
            <a:off x="14624455" y="2415288"/>
            <a:ext cx="2862122" cy="636905"/>
          </a:xfrm>
          <a:prstGeom prst="rect">
            <a:avLst/>
          </a:prstGeom>
        </p:spPr>
        <p:txBody>
          <a:bodyPr anchor="t" rtlCol="false" tIns="0" lIns="0" bIns="0" rIns="0">
            <a:spAutoFit/>
          </a:bodyPr>
          <a:lstStyle/>
          <a:p>
            <a:pPr algn="ctr" marL="0" indent="0" lvl="0">
              <a:lnSpc>
                <a:spcPts val="5320"/>
              </a:lnSpc>
              <a:spcBef>
                <a:spcPct val="0"/>
              </a:spcBef>
            </a:pPr>
            <a:r>
              <a:rPr lang="en-US" sz="3800">
                <a:solidFill>
                  <a:srgbClr val="1E1E1E"/>
                </a:solidFill>
                <a:latin typeface="League Spartan"/>
                <a:ea typeface="League Spartan"/>
                <a:cs typeface="League Spartan"/>
                <a:sym typeface="League Spartan"/>
              </a:rPr>
              <a:t>Ads</a:t>
            </a:r>
          </a:p>
        </p:txBody>
      </p:sp>
      <p:sp>
        <p:nvSpPr>
          <p:cNvPr name="TextBox 17" id="17"/>
          <p:cNvSpPr txBox="true"/>
          <p:nvPr/>
        </p:nvSpPr>
        <p:spPr>
          <a:xfrm rot="0">
            <a:off x="838424" y="3731824"/>
            <a:ext cx="2862122" cy="692151"/>
          </a:xfrm>
          <a:prstGeom prst="rect">
            <a:avLst/>
          </a:prstGeom>
        </p:spPr>
        <p:txBody>
          <a:bodyPr anchor="t" rtlCol="false" tIns="0" lIns="0" bIns="0" rIns="0">
            <a:spAutoFit/>
          </a:bodyPr>
          <a:lstStyle/>
          <a:p>
            <a:pPr algn="l">
              <a:lnSpc>
                <a:spcPts val="4899"/>
              </a:lnSpc>
            </a:pPr>
            <a:r>
              <a:rPr lang="en-US" sz="3499">
                <a:solidFill>
                  <a:srgbClr val="1E1E1E"/>
                </a:solidFill>
                <a:latin typeface="Agrandir"/>
                <a:ea typeface="Agrandir"/>
                <a:cs typeface="Agrandir"/>
                <a:sym typeface="Agrandir"/>
              </a:rPr>
              <a:t>Basic </a:t>
            </a:r>
          </a:p>
        </p:txBody>
      </p:sp>
      <p:sp>
        <p:nvSpPr>
          <p:cNvPr name="TextBox 18" id="18"/>
          <p:cNvSpPr txBox="true"/>
          <p:nvPr/>
        </p:nvSpPr>
        <p:spPr>
          <a:xfrm rot="0">
            <a:off x="828899" y="4972935"/>
            <a:ext cx="2862122" cy="708660"/>
          </a:xfrm>
          <a:prstGeom prst="rect">
            <a:avLst/>
          </a:prstGeom>
        </p:spPr>
        <p:txBody>
          <a:bodyPr anchor="t" rtlCol="false" tIns="0" lIns="0" bIns="0" rIns="0">
            <a:spAutoFit/>
          </a:bodyPr>
          <a:lstStyle/>
          <a:p>
            <a:pPr algn="l">
              <a:lnSpc>
                <a:spcPts val="5040"/>
              </a:lnSpc>
            </a:pPr>
            <a:r>
              <a:rPr lang="en-US" sz="3600">
                <a:solidFill>
                  <a:srgbClr val="1E1E1E"/>
                </a:solidFill>
                <a:latin typeface="Agrandir"/>
                <a:ea typeface="Agrandir"/>
                <a:cs typeface="Agrandir"/>
                <a:sym typeface="Agrandir"/>
              </a:rPr>
              <a:t>Standard</a:t>
            </a:r>
          </a:p>
        </p:txBody>
      </p:sp>
      <p:sp>
        <p:nvSpPr>
          <p:cNvPr name="TextBox 19" id="19"/>
          <p:cNvSpPr txBox="true"/>
          <p:nvPr/>
        </p:nvSpPr>
        <p:spPr>
          <a:xfrm rot="0">
            <a:off x="828899" y="7623742"/>
            <a:ext cx="2862122" cy="708660"/>
          </a:xfrm>
          <a:prstGeom prst="rect">
            <a:avLst/>
          </a:prstGeom>
        </p:spPr>
        <p:txBody>
          <a:bodyPr anchor="t" rtlCol="false" tIns="0" lIns="0" bIns="0" rIns="0">
            <a:spAutoFit/>
          </a:bodyPr>
          <a:lstStyle/>
          <a:p>
            <a:pPr algn="l">
              <a:lnSpc>
                <a:spcPts val="5040"/>
              </a:lnSpc>
            </a:pPr>
            <a:r>
              <a:rPr lang="en-US" sz="3600">
                <a:solidFill>
                  <a:srgbClr val="1E1E1E"/>
                </a:solidFill>
                <a:latin typeface="Agrandir"/>
                <a:ea typeface="Agrandir"/>
                <a:cs typeface="Agrandir"/>
                <a:sym typeface="Agrandir"/>
              </a:rPr>
              <a:t>Annual </a:t>
            </a:r>
          </a:p>
        </p:txBody>
      </p:sp>
      <p:sp>
        <p:nvSpPr>
          <p:cNvPr name="TextBox 20" id="20"/>
          <p:cNvSpPr txBox="true"/>
          <p:nvPr/>
        </p:nvSpPr>
        <p:spPr>
          <a:xfrm rot="0">
            <a:off x="828899" y="6234045"/>
            <a:ext cx="2862122" cy="708660"/>
          </a:xfrm>
          <a:prstGeom prst="rect">
            <a:avLst/>
          </a:prstGeom>
        </p:spPr>
        <p:txBody>
          <a:bodyPr anchor="t" rtlCol="false" tIns="0" lIns="0" bIns="0" rIns="0">
            <a:spAutoFit/>
          </a:bodyPr>
          <a:lstStyle/>
          <a:p>
            <a:pPr algn="l">
              <a:lnSpc>
                <a:spcPts val="5040"/>
              </a:lnSpc>
            </a:pPr>
            <a:r>
              <a:rPr lang="en-US" sz="3600">
                <a:solidFill>
                  <a:srgbClr val="1E1E1E"/>
                </a:solidFill>
                <a:latin typeface="Agrandir"/>
                <a:ea typeface="Agrandir"/>
                <a:cs typeface="Agrandir"/>
                <a:sym typeface="Agrandir"/>
              </a:rPr>
              <a:t>Premium </a:t>
            </a:r>
          </a:p>
        </p:txBody>
      </p:sp>
      <p:sp>
        <p:nvSpPr>
          <p:cNvPr name="TextBox 21" id="21"/>
          <p:cNvSpPr txBox="true"/>
          <p:nvPr/>
        </p:nvSpPr>
        <p:spPr>
          <a:xfrm rot="0">
            <a:off x="4295943" y="3734366"/>
            <a:ext cx="2862122" cy="689610"/>
          </a:xfrm>
          <a:prstGeom prst="rect">
            <a:avLst/>
          </a:prstGeom>
        </p:spPr>
        <p:txBody>
          <a:bodyPr anchor="t" rtlCol="false" tIns="0" lIns="0" bIns="0" rIns="0">
            <a:spAutoFit/>
          </a:bodyPr>
          <a:lstStyle/>
          <a:p>
            <a:pPr algn="l">
              <a:lnSpc>
                <a:spcPts val="5040"/>
              </a:lnSpc>
            </a:pPr>
            <a:r>
              <a:rPr lang="en-US" sz="3600">
                <a:solidFill>
                  <a:srgbClr val="1E1E1E"/>
                </a:solidFill>
                <a:latin typeface="Arial"/>
                <a:ea typeface="Arial"/>
                <a:cs typeface="Arial"/>
                <a:sym typeface="Arial"/>
              </a:rPr>
              <a:t>₹99/month</a:t>
            </a:r>
          </a:p>
        </p:txBody>
      </p:sp>
      <p:sp>
        <p:nvSpPr>
          <p:cNvPr name="TextBox 22" id="22"/>
          <p:cNvSpPr txBox="true"/>
          <p:nvPr/>
        </p:nvSpPr>
        <p:spPr>
          <a:xfrm rot="0">
            <a:off x="4295943" y="4991985"/>
            <a:ext cx="2862122" cy="689610"/>
          </a:xfrm>
          <a:prstGeom prst="rect">
            <a:avLst/>
          </a:prstGeom>
        </p:spPr>
        <p:txBody>
          <a:bodyPr anchor="t" rtlCol="false" tIns="0" lIns="0" bIns="0" rIns="0">
            <a:spAutoFit/>
          </a:bodyPr>
          <a:lstStyle/>
          <a:p>
            <a:pPr algn="l">
              <a:lnSpc>
                <a:spcPts val="5040"/>
              </a:lnSpc>
            </a:pPr>
            <a:r>
              <a:rPr lang="en-US" sz="3600">
                <a:solidFill>
                  <a:srgbClr val="1E1E1E"/>
                </a:solidFill>
                <a:latin typeface="Arial"/>
                <a:ea typeface="Arial"/>
                <a:cs typeface="Arial"/>
                <a:sym typeface="Arial"/>
              </a:rPr>
              <a:t>₹199/month</a:t>
            </a:r>
          </a:p>
        </p:txBody>
      </p:sp>
      <p:sp>
        <p:nvSpPr>
          <p:cNvPr name="TextBox 23" id="23"/>
          <p:cNvSpPr txBox="true"/>
          <p:nvPr/>
        </p:nvSpPr>
        <p:spPr>
          <a:xfrm rot="0">
            <a:off x="4274470" y="6253095"/>
            <a:ext cx="2862122" cy="689610"/>
          </a:xfrm>
          <a:prstGeom prst="rect">
            <a:avLst/>
          </a:prstGeom>
        </p:spPr>
        <p:txBody>
          <a:bodyPr anchor="t" rtlCol="false" tIns="0" lIns="0" bIns="0" rIns="0">
            <a:spAutoFit/>
          </a:bodyPr>
          <a:lstStyle/>
          <a:p>
            <a:pPr algn="l">
              <a:lnSpc>
                <a:spcPts val="5040"/>
              </a:lnSpc>
            </a:pPr>
            <a:r>
              <a:rPr lang="en-US" sz="3600">
                <a:solidFill>
                  <a:srgbClr val="1E1E1E"/>
                </a:solidFill>
                <a:latin typeface="Arial"/>
                <a:ea typeface="Arial"/>
                <a:cs typeface="Arial"/>
                <a:sym typeface="Arial"/>
              </a:rPr>
              <a:t>₹499/month</a:t>
            </a:r>
          </a:p>
        </p:txBody>
      </p:sp>
      <p:sp>
        <p:nvSpPr>
          <p:cNvPr name="TextBox 24" id="24"/>
          <p:cNvSpPr txBox="true"/>
          <p:nvPr/>
        </p:nvSpPr>
        <p:spPr>
          <a:xfrm rot="0">
            <a:off x="4295943" y="7642792"/>
            <a:ext cx="2862122" cy="689610"/>
          </a:xfrm>
          <a:prstGeom prst="rect">
            <a:avLst/>
          </a:prstGeom>
        </p:spPr>
        <p:txBody>
          <a:bodyPr anchor="t" rtlCol="false" tIns="0" lIns="0" bIns="0" rIns="0">
            <a:spAutoFit/>
          </a:bodyPr>
          <a:lstStyle/>
          <a:p>
            <a:pPr algn="l">
              <a:lnSpc>
                <a:spcPts val="5040"/>
              </a:lnSpc>
            </a:pPr>
            <a:r>
              <a:rPr lang="en-US" sz="3600">
                <a:solidFill>
                  <a:srgbClr val="1E1E1E"/>
                </a:solidFill>
                <a:latin typeface="Arial"/>
                <a:ea typeface="Arial"/>
                <a:cs typeface="Arial"/>
                <a:sym typeface="Arial"/>
              </a:rPr>
              <a:t>₹1299/month</a:t>
            </a:r>
          </a:p>
        </p:txBody>
      </p:sp>
      <p:sp>
        <p:nvSpPr>
          <p:cNvPr name="TextBox 25" id="25"/>
          <p:cNvSpPr txBox="true"/>
          <p:nvPr/>
        </p:nvSpPr>
        <p:spPr>
          <a:xfrm rot="0">
            <a:off x="7673967" y="3609222"/>
            <a:ext cx="2663842" cy="115822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1080p (Full HD)</a:t>
            </a:r>
          </a:p>
        </p:txBody>
      </p:sp>
      <p:sp>
        <p:nvSpPr>
          <p:cNvPr name="TextBox 26" id="26"/>
          <p:cNvSpPr txBox="true"/>
          <p:nvPr/>
        </p:nvSpPr>
        <p:spPr>
          <a:xfrm rot="0">
            <a:off x="7673967" y="5010150"/>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2K Quality </a:t>
            </a:r>
          </a:p>
        </p:txBody>
      </p:sp>
      <p:sp>
        <p:nvSpPr>
          <p:cNvPr name="TextBox 27" id="27"/>
          <p:cNvSpPr txBox="true"/>
          <p:nvPr/>
        </p:nvSpPr>
        <p:spPr>
          <a:xfrm rot="0">
            <a:off x="7673967" y="6182625"/>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4K Ultra HD</a:t>
            </a:r>
          </a:p>
        </p:txBody>
      </p:sp>
      <p:sp>
        <p:nvSpPr>
          <p:cNvPr name="TextBox 28" id="28"/>
          <p:cNvSpPr txBox="true"/>
          <p:nvPr/>
        </p:nvSpPr>
        <p:spPr>
          <a:xfrm rot="0">
            <a:off x="7673967" y="7652317"/>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4K Ultra HD</a:t>
            </a:r>
          </a:p>
        </p:txBody>
      </p:sp>
      <p:sp>
        <p:nvSpPr>
          <p:cNvPr name="TextBox 29" id="29"/>
          <p:cNvSpPr txBox="true"/>
          <p:nvPr/>
        </p:nvSpPr>
        <p:spPr>
          <a:xfrm rot="0">
            <a:off x="11256551" y="3637873"/>
            <a:ext cx="2663842" cy="115822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1 (Mobile Only)</a:t>
            </a:r>
          </a:p>
        </p:txBody>
      </p:sp>
      <p:sp>
        <p:nvSpPr>
          <p:cNvPr name="TextBox 30" id="30"/>
          <p:cNvSpPr txBox="true"/>
          <p:nvPr/>
        </p:nvSpPr>
        <p:spPr>
          <a:xfrm rot="0">
            <a:off x="11256551" y="5075820"/>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2 Screens</a:t>
            </a:r>
          </a:p>
        </p:txBody>
      </p:sp>
      <p:sp>
        <p:nvSpPr>
          <p:cNvPr name="TextBox 31" id="31"/>
          <p:cNvSpPr txBox="true"/>
          <p:nvPr/>
        </p:nvSpPr>
        <p:spPr>
          <a:xfrm rot="0">
            <a:off x="11250548" y="6182625"/>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4 Screens</a:t>
            </a:r>
          </a:p>
        </p:txBody>
      </p:sp>
      <p:sp>
        <p:nvSpPr>
          <p:cNvPr name="TextBox 32" id="32"/>
          <p:cNvSpPr txBox="true"/>
          <p:nvPr/>
        </p:nvSpPr>
        <p:spPr>
          <a:xfrm rot="0">
            <a:off x="11256551" y="7652317"/>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4 Screens</a:t>
            </a:r>
          </a:p>
        </p:txBody>
      </p:sp>
      <p:sp>
        <p:nvSpPr>
          <p:cNvPr name="TextBox 33" id="33"/>
          <p:cNvSpPr txBox="true"/>
          <p:nvPr/>
        </p:nvSpPr>
        <p:spPr>
          <a:xfrm rot="0">
            <a:off x="14624455" y="3637873"/>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Yes</a:t>
            </a:r>
          </a:p>
        </p:txBody>
      </p:sp>
      <p:sp>
        <p:nvSpPr>
          <p:cNvPr name="TextBox 34" id="34"/>
          <p:cNvSpPr txBox="true"/>
          <p:nvPr/>
        </p:nvSpPr>
        <p:spPr>
          <a:xfrm rot="0">
            <a:off x="14682703" y="5001510"/>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Yes</a:t>
            </a:r>
          </a:p>
        </p:txBody>
      </p:sp>
      <p:sp>
        <p:nvSpPr>
          <p:cNvPr name="TextBox 35" id="35"/>
          <p:cNvSpPr txBox="true"/>
          <p:nvPr/>
        </p:nvSpPr>
        <p:spPr>
          <a:xfrm rot="0">
            <a:off x="14692228" y="6262620"/>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No </a:t>
            </a:r>
          </a:p>
        </p:txBody>
      </p:sp>
      <p:sp>
        <p:nvSpPr>
          <p:cNvPr name="TextBox 36" id="36"/>
          <p:cNvSpPr txBox="true"/>
          <p:nvPr/>
        </p:nvSpPr>
        <p:spPr>
          <a:xfrm rot="0">
            <a:off x="14624455" y="7726627"/>
            <a:ext cx="2663842" cy="605775"/>
          </a:xfrm>
          <a:prstGeom prst="rect">
            <a:avLst/>
          </a:prstGeom>
        </p:spPr>
        <p:txBody>
          <a:bodyPr anchor="t" rtlCol="false" tIns="0" lIns="0" bIns="0" rIns="0">
            <a:spAutoFit/>
          </a:bodyPr>
          <a:lstStyle/>
          <a:p>
            <a:pPr algn="l">
              <a:lnSpc>
                <a:spcPts val="4410"/>
              </a:lnSpc>
            </a:pPr>
            <a:r>
              <a:rPr lang="en-US" sz="3150">
                <a:solidFill>
                  <a:srgbClr val="1E1E1E"/>
                </a:solidFill>
                <a:latin typeface="Arial"/>
                <a:ea typeface="Arial"/>
                <a:cs typeface="Arial"/>
                <a:sym typeface="Arial"/>
              </a:rPr>
              <a:t>No </a:t>
            </a:r>
          </a:p>
        </p:txBody>
      </p:sp>
      <p:sp>
        <p:nvSpPr>
          <p:cNvPr name="AutoShape 37" id="37"/>
          <p:cNvSpPr/>
          <p:nvPr/>
        </p:nvSpPr>
        <p:spPr>
          <a:xfrm flipH="true">
            <a:off x="557353" y="4796098"/>
            <a:ext cx="17095408" cy="9525"/>
          </a:xfrm>
          <a:prstGeom prst="line">
            <a:avLst/>
          </a:prstGeom>
          <a:ln cap="rnd" w="19050">
            <a:solidFill>
              <a:srgbClr val="F88046"/>
            </a:solidFill>
            <a:prstDash val="solid"/>
            <a:headEnd type="none" len="sm" w="sm"/>
            <a:tailEnd type="none" len="sm" w="sm"/>
          </a:ln>
        </p:spPr>
      </p:sp>
      <p:sp>
        <p:nvSpPr>
          <p:cNvPr name="AutoShape 38" id="38"/>
          <p:cNvSpPr/>
          <p:nvPr/>
        </p:nvSpPr>
        <p:spPr>
          <a:xfrm flipH="true">
            <a:off x="635234" y="6062595"/>
            <a:ext cx="17095408" cy="9525"/>
          </a:xfrm>
          <a:prstGeom prst="line">
            <a:avLst/>
          </a:prstGeom>
          <a:ln cap="rnd" w="19050">
            <a:solidFill>
              <a:srgbClr val="F88046"/>
            </a:solidFill>
            <a:prstDash val="solid"/>
            <a:headEnd type="none" len="sm" w="sm"/>
            <a:tailEnd type="none" len="sm" w="sm"/>
          </a:ln>
        </p:spPr>
      </p:sp>
      <p:sp>
        <p:nvSpPr>
          <p:cNvPr name="AutoShape 39" id="39"/>
          <p:cNvSpPr/>
          <p:nvPr/>
        </p:nvSpPr>
        <p:spPr>
          <a:xfrm flipH="true">
            <a:off x="557358" y="7361805"/>
            <a:ext cx="17095408" cy="9525"/>
          </a:xfrm>
          <a:prstGeom prst="line">
            <a:avLst/>
          </a:prstGeom>
          <a:ln cap="rnd" w="19050">
            <a:solidFill>
              <a:srgbClr val="F88046"/>
            </a:solidFill>
            <a:prstDash val="solid"/>
            <a:headEnd type="none" len="sm" w="sm"/>
            <a:tailEnd type="none" len="sm" w="sm"/>
          </a:ln>
        </p:spPr>
      </p:sp>
      <p:sp>
        <p:nvSpPr>
          <p:cNvPr name="AutoShape 40" id="40"/>
          <p:cNvSpPr/>
          <p:nvPr/>
        </p:nvSpPr>
        <p:spPr>
          <a:xfrm flipH="true">
            <a:off x="557353" y="1884819"/>
            <a:ext cx="16996239" cy="0"/>
          </a:xfrm>
          <a:prstGeom prst="line">
            <a:avLst/>
          </a:prstGeom>
          <a:ln cap="rnd" w="19050">
            <a:solidFill>
              <a:srgbClr val="F88046"/>
            </a:solidFill>
            <a:prstDash val="solid"/>
            <a:headEnd type="none" len="sm" w="sm"/>
            <a:tailEnd type="none" len="sm" w="sm"/>
          </a:ln>
        </p:spPr>
      </p:sp>
      <p:sp>
        <p:nvSpPr>
          <p:cNvPr name="AutoShape 41" id="41"/>
          <p:cNvSpPr/>
          <p:nvPr/>
        </p:nvSpPr>
        <p:spPr>
          <a:xfrm flipV="true">
            <a:off x="17721117" y="1884819"/>
            <a:ext cx="0" cy="7335381"/>
          </a:xfrm>
          <a:prstGeom prst="line">
            <a:avLst/>
          </a:prstGeom>
          <a:ln cap="rnd" w="19050">
            <a:solidFill>
              <a:srgbClr val="F88046"/>
            </a:solidFill>
            <a:prstDash val="solid"/>
            <a:headEnd type="none" len="sm" w="sm"/>
            <a:tailEnd type="none" len="sm" w="sm"/>
          </a:ln>
        </p:spPr>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sp>
        <p:nvSpPr>
          <p:cNvPr name="TextBox 4" id="4"/>
          <p:cNvSpPr txBox="true"/>
          <p:nvPr/>
        </p:nvSpPr>
        <p:spPr>
          <a:xfrm rot="0">
            <a:off x="473563" y="369504"/>
            <a:ext cx="15609558" cy="2238375"/>
          </a:xfrm>
          <a:prstGeom prst="rect">
            <a:avLst/>
          </a:prstGeom>
        </p:spPr>
        <p:txBody>
          <a:bodyPr anchor="t" rtlCol="false" tIns="0" lIns="0" bIns="0" rIns="0">
            <a:spAutoFit/>
          </a:bodyPr>
          <a:lstStyle/>
          <a:p>
            <a:pPr algn="l">
              <a:lnSpc>
                <a:spcPts val="3572"/>
              </a:lnSpc>
            </a:pPr>
            <a:r>
              <a:rPr lang="en-US" sz="2977" b="true">
                <a:solidFill>
                  <a:srgbClr val="FFFFFF"/>
                </a:solidFill>
                <a:latin typeface="Montserrat Bold"/>
                <a:ea typeface="Montserrat Bold"/>
                <a:cs typeface="Montserrat Bold"/>
                <a:sym typeface="Montserrat Bold"/>
              </a:rPr>
              <a:t>Basic Plan (₹99/month) – Mass Appeal &amp; Ad Revenue</a:t>
            </a:r>
          </a:p>
          <a:p>
            <a:pPr algn="l">
              <a:lnSpc>
                <a:spcPts val="3572"/>
              </a:lnSpc>
            </a:pPr>
          </a:p>
          <a:p>
            <a:pPr algn="l" marL="642769" indent="-321385" lvl="1">
              <a:lnSpc>
                <a:spcPts val="3572"/>
              </a:lnSpc>
              <a:buFont typeface="Arial"/>
              <a:buChar char="•"/>
            </a:pPr>
            <a:r>
              <a:rPr lang="en-US" sz="2977">
                <a:solidFill>
                  <a:srgbClr val="FFFFFF"/>
                </a:solidFill>
                <a:latin typeface="Agrandir"/>
                <a:ea typeface="Agrandir"/>
                <a:cs typeface="Agrandir"/>
                <a:sym typeface="Agrandir"/>
              </a:rPr>
              <a:t>Affordable mobile-only access with 1080p quality to attract price-sensitive users.</a:t>
            </a:r>
          </a:p>
          <a:p>
            <a:pPr algn="l" marL="642769" indent="-321385" lvl="1">
              <a:lnSpc>
                <a:spcPts val="3572"/>
              </a:lnSpc>
              <a:buFont typeface="Arial"/>
              <a:buChar char="•"/>
            </a:pPr>
            <a:r>
              <a:rPr lang="en-US" sz="2977">
                <a:solidFill>
                  <a:srgbClr val="FFFFFF"/>
                </a:solidFill>
                <a:latin typeface="Agrandir"/>
                <a:ea typeface="Agrandir"/>
                <a:cs typeface="Agrandir"/>
                <a:sym typeface="Agrandir"/>
              </a:rPr>
              <a:t>Ad-supported model ensures revenue while keeping the entry cost low.</a:t>
            </a:r>
          </a:p>
          <a:p>
            <a:pPr algn="l" marL="642769" indent="-321385" lvl="1">
              <a:lnSpc>
                <a:spcPts val="3572"/>
              </a:lnSpc>
              <a:spcBef>
                <a:spcPct val="0"/>
              </a:spcBef>
              <a:buFont typeface="Arial"/>
              <a:buChar char="•"/>
            </a:pPr>
            <a:r>
              <a:rPr lang="en-US" sz="2977">
                <a:solidFill>
                  <a:srgbClr val="FFFFFF"/>
                </a:solidFill>
                <a:latin typeface="Agrandir"/>
                <a:ea typeface="Agrandir"/>
                <a:cs typeface="Agrandir"/>
                <a:sym typeface="Agrandir"/>
              </a:rPr>
              <a:t>Growth Impact: Expands the user base and increases engagement.</a:t>
            </a:r>
          </a:p>
        </p:txBody>
      </p:sp>
      <p:sp>
        <p:nvSpPr>
          <p:cNvPr name="TextBox 5" id="5"/>
          <p:cNvSpPr txBox="true"/>
          <p:nvPr/>
        </p:nvSpPr>
        <p:spPr>
          <a:xfrm rot="0">
            <a:off x="473563" y="5143502"/>
            <a:ext cx="15609558" cy="2209800"/>
          </a:xfrm>
          <a:prstGeom prst="rect">
            <a:avLst/>
          </a:prstGeom>
        </p:spPr>
        <p:txBody>
          <a:bodyPr anchor="t" rtlCol="false" tIns="0" lIns="0" bIns="0" rIns="0">
            <a:spAutoFit/>
          </a:bodyPr>
          <a:lstStyle/>
          <a:p>
            <a:pPr algn="l">
              <a:lnSpc>
                <a:spcPts val="3572"/>
              </a:lnSpc>
            </a:pPr>
            <a:r>
              <a:rPr lang="en-US" sz="2977" b="true">
                <a:solidFill>
                  <a:srgbClr val="FFFFFF"/>
                </a:solidFill>
                <a:latin typeface="Montserrat Bold"/>
                <a:ea typeface="Montserrat Bold"/>
                <a:cs typeface="Montserrat Bold"/>
                <a:sym typeface="Montserrat Bold"/>
              </a:rPr>
              <a:t>Premium Plan (₹499/month) – High-End Viewers &amp; 4K Quality</a:t>
            </a:r>
          </a:p>
          <a:p>
            <a:pPr algn="l">
              <a:lnSpc>
                <a:spcPts val="3572"/>
              </a:lnSpc>
            </a:pPr>
          </a:p>
          <a:p>
            <a:pPr algn="l" marL="642769" indent="-321385" lvl="1">
              <a:lnSpc>
                <a:spcPts val="3572"/>
              </a:lnSpc>
              <a:buFont typeface="Arial"/>
              <a:buChar char="•"/>
            </a:pPr>
            <a:r>
              <a:rPr lang="en-US" sz="2977">
                <a:solidFill>
                  <a:srgbClr val="FFFFFF"/>
                </a:solidFill>
                <a:latin typeface="Agrandir"/>
                <a:ea typeface="Agrandir"/>
                <a:cs typeface="Agrandir"/>
                <a:sym typeface="Agrandir"/>
              </a:rPr>
              <a:t>4K streaming &amp; four screens for premium users.</a:t>
            </a:r>
          </a:p>
          <a:p>
            <a:pPr algn="l" marL="642769" indent="-321385" lvl="1">
              <a:lnSpc>
                <a:spcPts val="3572"/>
              </a:lnSpc>
              <a:buFont typeface="Arial"/>
              <a:buChar char="•"/>
            </a:pPr>
            <a:r>
              <a:rPr lang="en-US" sz="2977">
                <a:solidFill>
                  <a:srgbClr val="FFFFFF"/>
                </a:solidFill>
                <a:latin typeface="Agrandir"/>
                <a:ea typeface="Agrandir"/>
                <a:cs typeface="Agrandir"/>
                <a:sym typeface="Agrandir"/>
              </a:rPr>
              <a:t>Growth Impact: Boosts ARPU and strengthens the platform’s premium positioning.</a:t>
            </a:r>
          </a:p>
          <a:p>
            <a:pPr algn="l" marL="0" indent="0" lvl="0">
              <a:lnSpc>
                <a:spcPts val="3332"/>
              </a:lnSpc>
              <a:spcBef>
                <a:spcPct val="0"/>
              </a:spcBef>
            </a:pPr>
          </a:p>
        </p:txBody>
      </p:sp>
      <p:sp>
        <p:nvSpPr>
          <p:cNvPr name="TextBox 6" id="6"/>
          <p:cNvSpPr txBox="true"/>
          <p:nvPr/>
        </p:nvSpPr>
        <p:spPr>
          <a:xfrm rot="0">
            <a:off x="473563" y="2979354"/>
            <a:ext cx="15609558" cy="1790700"/>
          </a:xfrm>
          <a:prstGeom prst="rect">
            <a:avLst/>
          </a:prstGeom>
        </p:spPr>
        <p:txBody>
          <a:bodyPr anchor="t" rtlCol="false" tIns="0" lIns="0" bIns="0" rIns="0">
            <a:spAutoFit/>
          </a:bodyPr>
          <a:lstStyle/>
          <a:p>
            <a:pPr algn="l">
              <a:lnSpc>
                <a:spcPts val="3572"/>
              </a:lnSpc>
            </a:pPr>
            <a:r>
              <a:rPr lang="en-US" sz="2977" b="true">
                <a:solidFill>
                  <a:srgbClr val="FFFFFF"/>
                </a:solidFill>
                <a:latin typeface="Montserrat Bold"/>
                <a:ea typeface="Montserrat Bold"/>
                <a:cs typeface="Montserrat Bold"/>
                <a:sym typeface="Montserrat Bold"/>
              </a:rPr>
              <a:t>Standard Plan (₹199/month) – Better Experience &amp; Multi-Screen Use</a:t>
            </a:r>
          </a:p>
          <a:p>
            <a:pPr algn="l">
              <a:lnSpc>
                <a:spcPts val="3572"/>
              </a:lnSpc>
            </a:pPr>
          </a:p>
          <a:p>
            <a:pPr algn="l" marL="642769" indent="-321385" lvl="1">
              <a:lnSpc>
                <a:spcPts val="3572"/>
              </a:lnSpc>
              <a:buFont typeface="Arial"/>
              <a:buChar char="•"/>
            </a:pPr>
            <a:r>
              <a:rPr lang="en-US" sz="2977">
                <a:solidFill>
                  <a:srgbClr val="FFFFFF"/>
                </a:solidFill>
                <a:latin typeface="Agrandir"/>
                <a:ea typeface="Agrandir"/>
                <a:cs typeface="Agrandir"/>
                <a:sym typeface="Agrandir"/>
              </a:rPr>
              <a:t>Ad-free viewing with two screens, ideal for small families.</a:t>
            </a:r>
          </a:p>
          <a:p>
            <a:pPr algn="l" marL="642769" indent="-321385" lvl="1">
              <a:lnSpc>
                <a:spcPts val="3572"/>
              </a:lnSpc>
              <a:spcBef>
                <a:spcPct val="0"/>
              </a:spcBef>
              <a:buFont typeface="Arial"/>
              <a:buChar char="•"/>
            </a:pPr>
            <a:r>
              <a:rPr lang="en-US" sz="2977">
                <a:solidFill>
                  <a:srgbClr val="FFFFFF"/>
                </a:solidFill>
                <a:latin typeface="Agrandir"/>
                <a:ea typeface="Agrandir"/>
                <a:cs typeface="Agrandir"/>
                <a:sym typeface="Agrandir"/>
              </a:rPr>
              <a:t>Growth Impact: Encourages upgrades, improving customer retention.</a:t>
            </a:r>
          </a:p>
        </p:txBody>
      </p:sp>
      <p:sp>
        <p:nvSpPr>
          <p:cNvPr name="TextBox 7" id="7"/>
          <p:cNvSpPr txBox="true"/>
          <p:nvPr/>
        </p:nvSpPr>
        <p:spPr>
          <a:xfrm rot="0">
            <a:off x="473563" y="7667627"/>
            <a:ext cx="15290378" cy="2131045"/>
          </a:xfrm>
          <a:prstGeom prst="rect">
            <a:avLst/>
          </a:prstGeom>
        </p:spPr>
        <p:txBody>
          <a:bodyPr anchor="t" rtlCol="false" tIns="0" lIns="0" bIns="0" rIns="0">
            <a:spAutoFit/>
          </a:bodyPr>
          <a:lstStyle/>
          <a:p>
            <a:pPr algn="l">
              <a:lnSpc>
                <a:spcPts val="4270"/>
              </a:lnSpc>
            </a:pPr>
            <a:r>
              <a:rPr lang="en-US" sz="3050" b="true">
                <a:solidFill>
                  <a:srgbClr val="FFFFFF"/>
                </a:solidFill>
                <a:latin typeface="Montserrat Bold"/>
                <a:ea typeface="Montserrat Bold"/>
                <a:cs typeface="Montserrat Bold"/>
                <a:sym typeface="Montserrat Bold"/>
              </a:rPr>
              <a:t>Annual Plan (₹1299/year) – Long-Term Retention</a:t>
            </a:r>
          </a:p>
          <a:p>
            <a:pPr algn="l" marL="658625" indent="-329313" lvl="1">
              <a:lnSpc>
                <a:spcPts val="4270"/>
              </a:lnSpc>
              <a:spcBef>
                <a:spcPct val="0"/>
              </a:spcBef>
              <a:buFont typeface="Arial"/>
              <a:buChar char="•"/>
            </a:pPr>
            <a:r>
              <a:rPr lang="en-US" sz="3050">
                <a:solidFill>
                  <a:srgbClr val="FFFFFF"/>
                </a:solidFill>
                <a:latin typeface="Arial"/>
                <a:ea typeface="Arial"/>
                <a:cs typeface="Arial"/>
                <a:sym typeface="Arial"/>
              </a:rPr>
              <a:t>All premium feature</a:t>
            </a:r>
            <a:r>
              <a:rPr lang="en-US" sz="3050">
                <a:solidFill>
                  <a:srgbClr val="FFFFFF"/>
                </a:solidFill>
                <a:latin typeface="Arial"/>
                <a:ea typeface="Arial"/>
                <a:cs typeface="Arial"/>
                <a:sym typeface="Arial"/>
              </a:rPr>
              <a:t>s at a discounted price, reducing churn.</a:t>
            </a:r>
          </a:p>
          <a:p>
            <a:pPr algn="l" marL="658625" indent="-329313" lvl="1">
              <a:lnSpc>
                <a:spcPts val="4270"/>
              </a:lnSpc>
              <a:spcBef>
                <a:spcPct val="0"/>
              </a:spcBef>
              <a:buFont typeface="Arial"/>
              <a:buChar char="•"/>
            </a:pPr>
            <a:r>
              <a:rPr lang="en-US" sz="3050">
                <a:solidFill>
                  <a:srgbClr val="FFFFFF"/>
                </a:solidFill>
                <a:latin typeface="Arial"/>
                <a:ea typeface="Arial"/>
                <a:cs typeface="Arial"/>
                <a:sym typeface="Arial"/>
              </a:rPr>
              <a:t>Growth Impact: Increases customer lifetime value (CLV) and ensures steady revenue.</a:t>
            </a:r>
          </a:p>
          <a:p>
            <a:pPr algn="ctr">
              <a:lnSpc>
                <a:spcPts val="441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sp>
        <p:nvSpPr>
          <p:cNvPr name="TextBox 4" id="4"/>
          <p:cNvSpPr txBox="true"/>
          <p:nvPr/>
        </p:nvSpPr>
        <p:spPr>
          <a:xfrm rot="0">
            <a:off x="473563" y="153221"/>
            <a:ext cx="15609558" cy="1085850"/>
          </a:xfrm>
          <a:prstGeom prst="rect">
            <a:avLst/>
          </a:prstGeom>
        </p:spPr>
        <p:txBody>
          <a:bodyPr anchor="t" rtlCol="false" tIns="0" lIns="0" bIns="0" rIns="0">
            <a:spAutoFit/>
          </a:bodyPr>
          <a:lstStyle/>
          <a:p>
            <a:pPr algn="l" marL="0" indent="0" lvl="0">
              <a:lnSpc>
                <a:spcPts val="3932"/>
              </a:lnSpc>
              <a:spcBef>
                <a:spcPct val="0"/>
              </a:spcBef>
            </a:pPr>
            <a:r>
              <a:rPr lang="en-US" b="true" sz="3277">
                <a:solidFill>
                  <a:srgbClr val="FFFFFF"/>
                </a:solidFill>
                <a:latin typeface="Agrandir Bold"/>
                <a:ea typeface="Agrandir Bold"/>
                <a:cs typeface="Agrandir Bold"/>
                <a:sym typeface="Agrandir Bold"/>
              </a:rPr>
              <a:t>Q.4) How can the platform leverage partnerships with telecom companies to expand its subscriber base? </a:t>
            </a:r>
          </a:p>
        </p:txBody>
      </p:sp>
      <p:sp>
        <p:nvSpPr>
          <p:cNvPr name="TextBox 5" id="5"/>
          <p:cNvSpPr txBox="true"/>
          <p:nvPr/>
        </p:nvSpPr>
        <p:spPr>
          <a:xfrm rot="0">
            <a:off x="473563" y="1843710"/>
            <a:ext cx="15609558" cy="1584877"/>
          </a:xfrm>
          <a:prstGeom prst="rect">
            <a:avLst/>
          </a:prstGeom>
        </p:spPr>
        <p:txBody>
          <a:bodyPr anchor="t" rtlCol="false" tIns="0" lIns="0" bIns="0" rIns="0">
            <a:spAutoFit/>
          </a:bodyPr>
          <a:lstStyle/>
          <a:p>
            <a:pPr algn="l" marL="0" indent="0" lvl="0">
              <a:lnSpc>
                <a:spcPts val="3932"/>
              </a:lnSpc>
              <a:spcBef>
                <a:spcPct val="0"/>
              </a:spcBef>
            </a:pPr>
            <a:r>
              <a:rPr lang="en-US" sz="3277">
                <a:solidFill>
                  <a:srgbClr val="FFFFFF"/>
                </a:solidFill>
                <a:latin typeface="Agrandir"/>
                <a:ea typeface="Agrandir"/>
                <a:cs typeface="Agrandir"/>
                <a:sym typeface="Agrandir"/>
              </a:rPr>
              <a:t>OTT-First SIM Cards – Introducing  special SIM cards designed for entertainment lovers, offering exclusive access to the platform with high-speed streaming benefits and dedicated customer support.</a:t>
            </a:r>
          </a:p>
        </p:txBody>
      </p:sp>
      <p:sp>
        <p:nvSpPr>
          <p:cNvPr name="TextBox 6" id="6"/>
          <p:cNvSpPr txBox="true"/>
          <p:nvPr/>
        </p:nvSpPr>
        <p:spPr>
          <a:xfrm rot="0">
            <a:off x="473563" y="4028661"/>
            <a:ext cx="15609558" cy="1584877"/>
          </a:xfrm>
          <a:prstGeom prst="rect">
            <a:avLst/>
          </a:prstGeom>
        </p:spPr>
        <p:txBody>
          <a:bodyPr anchor="t" rtlCol="false" tIns="0" lIns="0" bIns="0" rIns="0">
            <a:spAutoFit/>
          </a:bodyPr>
          <a:lstStyle/>
          <a:p>
            <a:pPr algn="l">
              <a:lnSpc>
                <a:spcPts val="3932"/>
              </a:lnSpc>
              <a:spcBef>
                <a:spcPct val="0"/>
              </a:spcBef>
            </a:pPr>
            <a:r>
              <a:rPr lang="en-US" sz="3277">
                <a:solidFill>
                  <a:srgbClr val="FFFFFF"/>
                </a:solidFill>
                <a:latin typeface="Agrandir"/>
                <a:ea typeface="Agrandir"/>
                <a:cs typeface="Agrandir"/>
                <a:sym typeface="Agrandir"/>
              </a:rPr>
              <a:t>Exclusive Content Access for Telecom Users – Offering early access to shows, live sports, or exclusive content for users of a particular telecom network can drive sign-ups and increase engagement.</a:t>
            </a:r>
          </a:p>
        </p:txBody>
      </p:sp>
      <p:sp>
        <p:nvSpPr>
          <p:cNvPr name="TextBox 7" id="7"/>
          <p:cNvSpPr txBox="true"/>
          <p:nvPr/>
        </p:nvSpPr>
        <p:spPr>
          <a:xfrm rot="0">
            <a:off x="473563" y="6213613"/>
            <a:ext cx="15609558" cy="1584877"/>
          </a:xfrm>
          <a:prstGeom prst="rect">
            <a:avLst/>
          </a:prstGeom>
        </p:spPr>
        <p:txBody>
          <a:bodyPr anchor="t" rtlCol="false" tIns="0" lIns="0" bIns="0" rIns="0">
            <a:spAutoFit/>
          </a:bodyPr>
          <a:lstStyle/>
          <a:p>
            <a:pPr algn="l" marL="0" indent="0" lvl="0">
              <a:lnSpc>
                <a:spcPts val="3932"/>
              </a:lnSpc>
              <a:spcBef>
                <a:spcPct val="0"/>
              </a:spcBef>
            </a:pPr>
            <a:r>
              <a:rPr lang="en-US" sz="3277">
                <a:solidFill>
                  <a:srgbClr val="FFFFFF"/>
                </a:solidFill>
                <a:latin typeface="Agrandir"/>
                <a:ea typeface="Agrandir"/>
                <a:cs typeface="Agrandir"/>
                <a:sym typeface="Agrandir"/>
              </a:rPr>
              <a:t>Unique Data Packs for Streaming, that can offer unlimited streaming on the platform which will encourage more users to subscribe without worrying about data consumption.</a:t>
            </a:r>
          </a:p>
        </p:txBody>
      </p:sp>
      <p:sp>
        <p:nvSpPr>
          <p:cNvPr name="TextBox 8" id="8"/>
          <p:cNvSpPr txBox="true"/>
          <p:nvPr/>
        </p:nvSpPr>
        <p:spPr>
          <a:xfrm rot="0">
            <a:off x="473563" y="8215037"/>
            <a:ext cx="15609558" cy="1584877"/>
          </a:xfrm>
          <a:prstGeom prst="rect">
            <a:avLst/>
          </a:prstGeom>
        </p:spPr>
        <p:txBody>
          <a:bodyPr anchor="t" rtlCol="false" tIns="0" lIns="0" bIns="0" rIns="0">
            <a:spAutoFit/>
          </a:bodyPr>
          <a:lstStyle/>
          <a:p>
            <a:pPr algn="l" marL="0" indent="0" lvl="0">
              <a:lnSpc>
                <a:spcPts val="3932"/>
              </a:lnSpc>
              <a:spcBef>
                <a:spcPct val="0"/>
              </a:spcBef>
            </a:pPr>
            <a:r>
              <a:rPr lang="en-US" sz="3277">
                <a:solidFill>
                  <a:srgbClr val="FFFFFF"/>
                </a:solidFill>
                <a:latin typeface="Agrandir"/>
                <a:ea typeface="Agrandir"/>
                <a:cs typeface="Agrandir"/>
                <a:sym typeface="Agrandir"/>
              </a:rPr>
              <a:t>Introducing a watch now , pay later scheme where users can continue to watch their favourite content even after their data pack is over with payment being deducted over next recharge </a:t>
            </a:r>
          </a:p>
        </p:txBody>
      </p:sp>
    </p:spTree>
  </p:cSld>
  <p:clrMapOvr>
    <a:masterClrMapping/>
  </p:clrMapOvr>
  <p:transition spd="med">
    <p:push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sp>
        <p:nvSpPr>
          <p:cNvPr name="TextBox 4" id="4"/>
          <p:cNvSpPr txBox="true"/>
          <p:nvPr/>
        </p:nvSpPr>
        <p:spPr>
          <a:xfrm rot="0">
            <a:off x="4886733" y="12560"/>
            <a:ext cx="8923665" cy="1247775"/>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FFFFFF"/>
                </a:solidFill>
                <a:latin typeface="Agrandir"/>
                <a:ea typeface="Agrandir"/>
                <a:cs typeface="Agrandir"/>
                <a:sym typeface="Agrandir"/>
              </a:rPr>
              <a:t>Project Overview</a:t>
            </a:r>
          </a:p>
        </p:txBody>
      </p:sp>
      <p:sp>
        <p:nvSpPr>
          <p:cNvPr name="TextBox 5" id="5"/>
          <p:cNvSpPr txBox="true"/>
          <p:nvPr/>
        </p:nvSpPr>
        <p:spPr>
          <a:xfrm rot="0">
            <a:off x="743896" y="1392203"/>
            <a:ext cx="3054028" cy="700274"/>
          </a:xfrm>
          <a:prstGeom prst="rect">
            <a:avLst/>
          </a:prstGeom>
        </p:spPr>
        <p:txBody>
          <a:bodyPr anchor="t" rtlCol="false" tIns="0" lIns="0" bIns="0" rIns="0">
            <a:spAutoFit/>
          </a:bodyPr>
          <a:lstStyle/>
          <a:p>
            <a:pPr algn="ctr">
              <a:lnSpc>
                <a:spcPts val="4553"/>
              </a:lnSpc>
              <a:spcBef>
                <a:spcPct val="0"/>
              </a:spcBef>
            </a:pPr>
            <a:r>
              <a:rPr lang="en-US" b="true" sz="4139" u="sng">
                <a:solidFill>
                  <a:srgbClr val="FFFFFF"/>
                </a:solidFill>
                <a:latin typeface="Agrandir Bold"/>
                <a:ea typeface="Agrandir Bold"/>
                <a:cs typeface="Agrandir Bold"/>
                <a:sym typeface="Agrandir Bold"/>
              </a:rPr>
              <a:t>LIOCINEMA</a:t>
            </a:r>
          </a:p>
        </p:txBody>
      </p:sp>
      <p:sp>
        <p:nvSpPr>
          <p:cNvPr name="TextBox 6" id="6"/>
          <p:cNvSpPr txBox="true"/>
          <p:nvPr/>
        </p:nvSpPr>
        <p:spPr>
          <a:xfrm rot="0">
            <a:off x="12255642" y="1392203"/>
            <a:ext cx="3109510" cy="700274"/>
          </a:xfrm>
          <a:prstGeom prst="rect">
            <a:avLst/>
          </a:prstGeom>
        </p:spPr>
        <p:txBody>
          <a:bodyPr anchor="t" rtlCol="false" tIns="0" lIns="0" bIns="0" rIns="0">
            <a:spAutoFit/>
          </a:bodyPr>
          <a:lstStyle/>
          <a:p>
            <a:pPr algn="ctr">
              <a:lnSpc>
                <a:spcPts val="4553"/>
              </a:lnSpc>
              <a:spcBef>
                <a:spcPct val="0"/>
              </a:spcBef>
            </a:pPr>
            <a:r>
              <a:rPr lang="en-US" b="true" sz="4139" u="sng">
                <a:solidFill>
                  <a:srgbClr val="FFFFFF"/>
                </a:solidFill>
                <a:latin typeface="Agrandir Bold"/>
                <a:ea typeface="Agrandir Bold"/>
                <a:cs typeface="Agrandir Bold"/>
                <a:sym typeface="Agrandir Bold"/>
              </a:rPr>
              <a:t>JOTSTAR</a:t>
            </a:r>
          </a:p>
        </p:txBody>
      </p:sp>
      <p:sp>
        <p:nvSpPr>
          <p:cNvPr name="TextBox 7" id="7"/>
          <p:cNvSpPr txBox="true"/>
          <p:nvPr/>
        </p:nvSpPr>
        <p:spPr>
          <a:xfrm rot="0">
            <a:off x="-236240" y="2631571"/>
            <a:ext cx="8923040" cy="2026154"/>
          </a:xfrm>
          <a:prstGeom prst="rect">
            <a:avLst/>
          </a:prstGeom>
        </p:spPr>
        <p:txBody>
          <a:bodyPr anchor="t" rtlCol="false" tIns="0" lIns="0" bIns="0" rIns="0">
            <a:spAutoFit/>
          </a:bodyPr>
          <a:lstStyle/>
          <a:p>
            <a:pPr algn="l" marL="764218" indent="-382109" lvl="1">
              <a:lnSpc>
                <a:spcPts val="3893"/>
              </a:lnSpc>
              <a:buFont typeface="Arial"/>
              <a:buChar char="•"/>
            </a:pPr>
            <a:r>
              <a:rPr lang="en-US" b="true" sz="3539">
                <a:solidFill>
                  <a:srgbClr val="FFFFFF"/>
                </a:solidFill>
                <a:latin typeface="Arial Bold"/>
                <a:ea typeface="Arial Bold"/>
                <a:cs typeface="Arial Bold"/>
                <a:sym typeface="Arial Bold"/>
              </a:rPr>
              <a:t>Liocinema is a leading OTT platform in India which offers a wide variety of movies, tv shows and live sports to it’s audience </a:t>
            </a:r>
          </a:p>
        </p:txBody>
      </p:sp>
      <p:sp>
        <p:nvSpPr>
          <p:cNvPr name="AutoShape 8" id="8"/>
          <p:cNvSpPr/>
          <p:nvPr/>
        </p:nvSpPr>
        <p:spPr>
          <a:xfrm flipH="true">
            <a:off x="9124950" y="2092477"/>
            <a:ext cx="19050" cy="8194478"/>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236240" y="5200650"/>
            <a:ext cx="8923040" cy="1540379"/>
          </a:xfrm>
          <a:prstGeom prst="rect">
            <a:avLst/>
          </a:prstGeom>
        </p:spPr>
        <p:txBody>
          <a:bodyPr anchor="t" rtlCol="false" tIns="0" lIns="0" bIns="0" rIns="0">
            <a:spAutoFit/>
          </a:bodyPr>
          <a:lstStyle/>
          <a:p>
            <a:pPr algn="l" marL="764218" indent="-382109" lvl="1">
              <a:lnSpc>
                <a:spcPts val="3893"/>
              </a:lnSpc>
              <a:buFont typeface="Arial"/>
              <a:buChar char="•"/>
            </a:pPr>
            <a:r>
              <a:rPr lang="en-US" b="true" sz="3539">
                <a:solidFill>
                  <a:srgbClr val="FFFFFF"/>
                </a:solidFill>
                <a:latin typeface="Arial Bold"/>
                <a:ea typeface="Arial Bold"/>
                <a:cs typeface="Arial Bold"/>
                <a:sym typeface="Arial Bold"/>
              </a:rPr>
              <a:t>LioCinema provides a lot of content for free, including IPL,making it a top choice for cricket fans.</a:t>
            </a:r>
          </a:p>
        </p:txBody>
      </p:sp>
      <p:sp>
        <p:nvSpPr>
          <p:cNvPr name="TextBox 10" id="10"/>
          <p:cNvSpPr txBox="true"/>
          <p:nvPr/>
        </p:nvSpPr>
        <p:spPr>
          <a:xfrm rot="0">
            <a:off x="9348565" y="2526267"/>
            <a:ext cx="8376764" cy="2026154"/>
          </a:xfrm>
          <a:prstGeom prst="rect">
            <a:avLst/>
          </a:prstGeom>
        </p:spPr>
        <p:txBody>
          <a:bodyPr anchor="t" rtlCol="false" tIns="0" lIns="0" bIns="0" rIns="0">
            <a:spAutoFit/>
          </a:bodyPr>
          <a:lstStyle/>
          <a:p>
            <a:pPr algn="l" marL="764218" indent="-382109" lvl="1">
              <a:lnSpc>
                <a:spcPts val="3893"/>
              </a:lnSpc>
              <a:buFont typeface="Arial"/>
              <a:buChar char="•"/>
            </a:pPr>
            <a:r>
              <a:rPr lang="en-US" b="true" sz="3539">
                <a:solidFill>
                  <a:srgbClr val="FFFFFF"/>
                </a:solidFill>
                <a:latin typeface="Arial Bold"/>
                <a:ea typeface="Arial Bold"/>
                <a:cs typeface="Arial Bold"/>
                <a:sym typeface="Arial Bold"/>
              </a:rPr>
              <a:t>Jotsar is a also a leading streaming platform in India offering premium Disney, Marvel, and Star Wars content along with live sports. </a:t>
            </a:r>
          </a:p>
        </p:txBody>
      </p:sp>
      <p:sp>
        <p:nvSpPr>
          <p:cNvPr name="TextBox 11" id="11"/>
          <p:cNvSpPr txBox="true"/>
          <p:nvPr/>
        </p:nvSpPr>
        <p:spPr>
          <a:xfrm rot="0">
            <a:off x="-236240" y="7283954"/>
            <a:ext cx="8923040" cy="1540379"/>
          </a:xfrm>
          <a:prstGeom prst="rect">
            <a:avLst/>
          </a:prstGeom>
        </p:spPr>
        <p:txBody>
          <a:bodyPr anchor="t" rtlCol="false" tIns="0" lIns="0" bIns="0" rIns="0">
            <a:spAutoFit/>
          </a:bodyPr>
          <a:lstStyle/>
          <a:p>
            <a:pPr algn="l" marL="764218" indent="-382109" lvl="1">
              <a:lnSpc>
                <a:spcPts val="3893"/>
              </a:lnSpc>
              <a:buFont typeface="Arial"/>
              <a:buChar char="•"/>
            </a:pPr>
            <a:r>
              <a:rPr lang="en-US" b="true" sz="3539">
                <a:solidFill>
                  <a:srgbClr val="FFFFFF"/>
                </a:solidFill>
                <a:latin typeface="Arial Bold"/>
                <a:ea typeface="Arial Bold"/>
                <a:cs typeface="Arial Bold"/>
                <a:sym typeface="Arial Bold"/>
              </a:rPr>
              <a:t>Many Lio mobile users get premium access bundled with their communication plans.</a:t>
            </a:r>
          </a:p>
        </p:txBody>
      </p:sp>
      <p:sp>
        <p:nvSpPr>
          <p:cNvPr name="TextBox 12" id="12"/>
          <p:cNvSpPr txBox="true"/>
          <p:nvPr/>
        </p:nvSpPr>
        <p:spPr>
          <a:xfrm rot="0">
            <a:off x="9348565" y="4990571"/>
            <a:ext cx="8923040" cy="1540379"/>
          </a:xfrm>
          <a:prstGeom prst="rect">
            <a:avLst/>
          </a:prstGeom>
        </p:spPr>
        <p:txBody>
          <a:bodyPr anchor="t" rtlCol="false" tIns="0" lIns="0" bIns="0" rIns="0">
            <a:spAutoFit/>
          </a:bodyPr>
          <a:lstStyle/>
          <a:p>
            <a:pPr algn="l" marL="764218" indent="-382109" lvl="1">
              <a:lnSpc>
                <a:spcPts val="3893"/>
              </a:lnSpc>
              <a:buFont typeface="Arial"/>
              <a:buChar char="•"/>
            </a:pPr>
            <a:r>
              <a:rPr lang="en-US" b="true" sz="3539">
                <a:solidFill>
                  <a:srgbClr val="FFFFFF"/>
                </a:solidFill>
                <a:latin typeface="Arial Bold"/>
                <a:ea typeface="Arial Bold"/>
                <a:cs typeface="Arial Bold"/>
                <a:sym typeface="Arial Bold"/>
              </a:rPr>
              <a:t>Jotstar has a mix of free and paid plans, with premium content behind a paywall.</a:t>
            </a:r>
          </a:p>
        </p:txBody>
      </p:sp>
      <p:sp>
        <p:nvSpPr>
          <p:cNvPr name="TextBox 13" id="13"/>
          <p:cNvSpPr txBox="true"/>
          <p:nvPr/>
        </p:nvSpPr>
        <p:spPr>
          <a:xfrm rot="0">
            <a:off x="9348565" y="7232146"/>
            <a:ext cx="8923040" cy="2026154"/>
          </a:xfrm>
          <a:prstGeom prst="rect">
            <a:avLst/>
          </a:prstGeom>
        </p:spPr>
        <p:txBody>
          <a:bodyPr anchor="t" rtlCol="false" tIns="0" lIns="0" bIns="0" rIns="0">
            <a:spAutoFit/>
          </a:bodyPr>
          <a:lstStyle/>
          <a:p>
            <a:pPr algn="l" marL="764218" indent="-382109" lvl="1">
              <a:lnSpc>
                <a:spcPts val="3893"/>
              </a:lnSpc>
              <a:buFont typeface="Arial"/>
              <a:buChar char="•"/>
            </a:pPr>
            <a:r>
              <a:rPr lang="en-US" b="true" sz="3539">
                <a:solidFill>
                  <a:srgbClr val="FFFFFF"/>
                </a:solidFill>
                <a:latin typeface="Arial Bold"/>
                <a:ea typeface="Arial Bold"/>
                <a:cs typeface="Arial Bold"/>
                <a:sym typeface="Arial Bold"/>
              </a:rPr>
              <a:t>Jotstar is more polished with it’s  refined user experience and strong recommendations making it more reliable .</a:t>
            </a:r>
          </a:p>
        </p:txBody>
      </p:sp>
    </p:spTree>
  </p:cSld>
  <p:clrMapOvr>
    <a:masterClrMapping/>
  </p:clrMapOvr>
  <p:transition spd="med">
    <p:push dir="u"/>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sp>
        <p:nvSpPr>
          <p:cNvPr name="TextBox 4" id="4"/>
          <p:cNvSpPr txBox="true"/>
          <p:nvPr/>
        </p:nvSpPr>
        <p:spPr>
          <a:xfrm rot="0">
            <a:off x="480841" y="241300"/>
            <a:ext cx="15609558" cy="1123950"/>
          </a:xfrm>
          <a:prstGeom prst="rect">
            <a:avLst/>
          </a:prstGeom>
        </p:spPr>
        <p:txBody>
          <a:bodyPr anchor="t" rtlCol="false" tIns="0" lIns="0" bIns="0" rIns="0">
            <a:spAutoFit/>
          </a:bodyPr>
          <a:lstStyle/>
          <a:p>
            <a:pPr algn="l" marL="0" indent="0" lvl="0">
              <a:lnSpc>
                <a:spcPts val="4052"/>
              </a:lnSpc>
              <a:spcBef>
                <a:spcPct val="0"/>
              </a:spcBef>
            </a:pPr>
            <a:r>
              <a:rPr lang="en-US" b="true" sz="3377">
                <a:solidFill>
                  <a:srgbClr val="FFFFFF"/>
                </a:solidFill>
                <a:latin typeface="Agrandir Bold"/>
                <a:ea typeface="Agrandir Bold"/>
                <a:cs typeface="Agrandir Bold"/>
                <a:sym typeface="Agrandir Bold"/>
              </a:rPr>
              <a:t>Q.5)What role can AI and machine learning play in personalizing the user experience and improving content discovery? </a:t>
            </a:r>
          </a:p>
        </p:txBody>
      </p:sp>
      <p:sp>
        <p:nvSpPr>
          <p:cNvPr name="TextBox 5" id="5"/>
          <p:cNvSpPr txBox="true"/>
          <p:nvPr/>
        </p:nvSpPr>
        <p:spPr>
          <a:xfrm rot="0">
            <a:off x="480841" y="1853337"/>
            <a:ext cx="15609558" cy="1562100"/>
          </a:xfrm>
          <a:prstGeom prst="rect">
            <a:avLst/>
          </a:prstGeom>
        </p:spPr>
        <p:txBody>
          <a:bodyPr anchor="t" rtlCol="false" tIns="0" lIns="0" bIns="0" rIns="0">
            <a:spAutoFit/>
          </a:bodyPr>
          <a:lstStyle/>
          <a:p>
            <a:pPr algn="l">
              <a:lnSpc>
                <a:spcPts val="4052"/>
              </a:lnSpc>
            </a:pPr>
            <a:r>
              <a:rPr lang="en-US" sz="3377">
                <a:solidFill>
                  <a:srgbClr val="FFFFFF"/>
                </a:solidFill>
                <a:latin typeface="Agrandir"/>
                <a:ea typeface="Agrandir"/>
                <a:cs typeface="Agrandir"/>
                <a:sym typeface="Agrandir"/>
              </a:rPr>
              <a:t>Context-Aware Recommendations – </a:t>
            </a:r>
          </a:p>
          <a:p>
            <a:pPr algn="l" marL="0" indent="0" lvl="0">
              <a:lnSpc>
                <a:spcPts val="3812"/>
              </a:lnSpc>
              <a:spcBef>
                <a:spcPct val="0"/>
              </a:spcBef>
            </a:pPr>
            <a:r>
              <a:rPr lang="en-US" sz="3177">
                <a:solidFill>
                  <a:srgbClr val="FFFFFF"/>
                </a:solidFill>
                <a:latin typeface="Agrandir"/>
                <a:ea typeface="Agrandir"/>
                <a:cs typeface="Agrandir"/>
                <a:sym typeface="Agrandir"/>
              </a:rPr>
              <a:t>ML analyzes time of day, location, and device type to suggest suitable content—short videos for commutes, long movies for home viewing.</a:t>
            </a:r>
          </a:p>
        </p:txBody>
      </p:sp>
      <p:sp>
        <p:nvSpPr>
          <p:cNvPr name="TextBox 6" id="6"/>
          <p:cNvSpPr txBox="true"/>
          <p:nvPr/>
        </p:nvSpPr>
        <p:spPr>
          <a:xfrm rot="0">
            <a:off x="480841" y="4125775"/>
            <a:ext cx="15609558" cy="1562100"/>
          </a:xfrm>
          <a:prstGeom prst="rect">
            <a:avLst/>
          </a:prstGeom>
        </p:spPr>
        <p:txBody>
          <a:bodyPr anchor="t" rtlCol="false" tIns="0" lIns="0" bIns="0" rIns="0">
            <a:spAutoFit/>
          </a:bodyPr>
          <a:lstStyle/>
          <a:p>
            <a:pPr algn="l">
              <a:lnSpc>
                <a:spcPts val="4052"/>
              </a:lnSpc>
            </a:pPr>
            <a:r>
              <a:rPr lang="en-US" sz="3377">
                <a:solidFill>
                  <a:srgbClr val="FFFFFF"/>
                </a:solidFill>
                <a:latin typeface="Agrandir"/>
                <a:ea typeface="Agrandir"/>
                <a:cs typeface="Agrandir"/>
                <a:sym typeface="Agrandir"/>
              </a:rPr>
              <a:t>Mood-Based Content Curation – </a:t>
            </a:r>
          </a:p>
          <a:p>
            <a:pPr algn="l">
              <a:lnSpc>
                <a:spcPts val="3812"/>
              </a:lnSpc>
              <a:spcBef>
                <a:spcPct val="0"/>
              </a:spcBef>
            </a:pPr>
            <a:r>
              <a:rPr lang="en-US" sz="3177">
                <a:solidFill>
                  <a:srgbClr val="FFFFFF"/>
                </a:solidFill>
                <a:latin typeface="Agrandir"/>
                <a:ea typeface="Agrandir"/>
                <a:cs typeface="Agrandir"/>
                <a:sym typeface="Agrandir"/>
              </a:rPr>
              <a:t>AI detects user emotions (via facial recognition or interaction patterns) and suggests content based on their mood—relaxing, thrilling, or feel-good.</a:t>
            </a:r>
          </a:p>
        </p:txBody>
      </p:sp>
      <p:sp>
        <p:nvSpPr>
          <p:cNvPr name="TextBox 7" id="7"/>
          <p:cNvSpPr txBox="true"/>
          <p:nvPr/>
        </p:nvSpPr>
        <p:spPr>
          <a:xfrm rot="0">
            <a:off x="480841" y="6402250"/>
            <a:ext cx="15609558" cy="1123950"/>
          </a:xfrm>
          <a:prstGeom prst="rect">
            <a:avLst/>
          </a:prstGeom>
        </p:spPr>
        <p:txBody>
          <a:bodyPr anchor="t" rtlCol="false" tIns="0" lIns="0" bIns="0" rIns="0">
            <a:spAutoFit/>
          </a:bodyPr>
          <a:lstStyle/>
          <a:p>
            <a:pPr algn="l" marL="0" indent="0" lvl="0">
              <a:lnSpc>
                <a:spcPts val="4052"/>
              </a:lnSpc>
              <a:spcBef>
                <a:spcPct val="0"/>
              </a:spcBef>
            </a:pPr>
            <a:r>
              <a:rPr lang="en-US" sz="3377">
                <a:solidFill>
                  <a:srgbClr val="FFFFFF"/>
                </a:solidFill>
                <a:latin typeface="Agrandir"/>
                <a:ea typeface="Agrandir"/>
                <a:cs typeface="Agrandir"/>
                <a:sym typeface="Agrandir"/>
              </a:rPr>
              <a:t>AI-Powered Visual Search – Users can upload an image or describe a scene, and AI will find matching content, revolutionizing search functionality.</a:t>
            </a:r>
          </a:p>
        </p:txBody>
      </p:sp>
      <p:sp>
        <p:nvSpPr>
          <p:cNvPr name="TextBox 8" id="8"/>
          <p:cNvSpPr txBox="true"/>
          <p:nvPr/>
        </p:nvSpPr>
        <p:spPr>
          <a:xfrm rot="0">
            <a:off x="480841" y="8240575"/>
            <a:ext cx="15609558" cy="1123950"/>
          </a:xfrm>
          <a:prstGeom prst="rect">
            <a:avLst/>
          </a:prstGeom>
        </p:spPr>
        <p:txBody>
          <a:bodyPr anchor="t" rtlCol="false" tIns="0" lIns="0" bIns="0" rIns="0">
            <a:spAutoFit/>
          </a:bodyPr>
          <a:lstStyle/>
          <a:p>
            <a:pPr algn="l" marL="0" indent="0" lvl="0">
              <a:lnSpc>
                <a:spcPts val="4052"/>
              </a:lnSpc>
              <a:spcBef>
                <a:spcPct val="0"/>
              </a:spcBef>
            </a:pPr>
            <a:r>
              <a:rPr lang="en-US" sz="3377">
                <a:solidFill>
                  <a:srgbClr val="FFFFFF"/>
                </a:solidFill>
                <a:latin typeface="Agrandir"/>
                <a:ea typeface="Agrandir"/>
                <a:cs typeface="Agrandir"/>
                <a:sym typeface="Agrandir"/>
              </a:rPr>
              <a:t>Smart Recommendations – AI analyzes user preferences, watch history, and behavior to suggest tailored content.</a:t>
            </a:r>
          </a:p>
        </p:txBody>
      </p:sp>
    </p:spTree>
  </p:cSld>
  <p:clrMapOvr>
    <a:masterClrMapping/>
  </p:clrMapOvr>
  <p:transition spd="med">
    <p:push dir="u"/>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423776" y="2566972"/>
            <a:ext cx="4362375" cy="2576528"/>
          </a:xfrm>
          <a:prstGeom prst="rect">
            <a:avLst/>
          </a:prstGeom>
        </p:spPr>
      </p:pic>
      <p:sp>
        <p:nvSpPr>
          <p:cNvPr name="TextBox 5" id="5"/>
          <p:cNvSpPr txBox="true"/>
          <p:nvPr/>
        </p:nvSpPr>
        <p:spPr>
          <a:xfrm rot="0">
            <a:off x="753976" y="405009"/>
            <a:ext cx="15609558" cy="1638300"/>
          </a:xfrm>
          <a:prstGeom prst="rect">
            <a:avLst/>
          </a:prstGeom>
        </p:spPr>
        <p:txBody>
          <a:bodyPr anchor="t" rtlCol="false" tIns="0" lIns="0" bIns="0" rIns="0">
            <a:spAutoFit/>
          </a:bodyPr>
          <a:lstStyle/>
          <a:p>
            <a:pPr algn="l" marL="0" indent="0" lvl="0">
              <a:lnSpc>
                <a:spcPts val="4052"/>
              </a:lnSpc>
              <a:spcBef>
                <a:spcPct val="0"/>
              </a:spcBef>
            </a:pPr>
            <a:r>
              <a:rPr lang="en-US" sz="3377">
                <a:solidFill>
                  <a:srgbClr val="FFFFFF"/>
                </a:solidFill>
                <a:latin typeface="Agrandir"/>
                <a:ea typeface="Agrandir"/>
                <a:cs typeface="Agrandir"/>
                <a:sym typeface="Agrandir"/>
              </a:rPr>
              <a:t>Q.6) Who should be the brand ambassador for the newly merged OTT platform (LioCinema-Jotstar) to effectively represent its identity and attract a diverse audience? </a:t>
            </a:r>
          </a:p>
        </p:txBody>
      </p:sp>
      <p:sp>
        <p:nvSpPr>
          <p:cNvPr name="TextBox 6" id="6"/>
          <p:cNvSpPr txBox="true"/>
          <p:nvPr/>
        </p:nvSpPr>
        <p:spPr>
          <a:xfrm rot="0">
            <a:off x="1028700" y="5468800"/>
            <a:ext cx="2750641" cy="523875"/>
          </a:xfrm>
          <a:prstGeom prst="rect">
            <a:avLst/>
          </a:prstGeom>
        </p:spPr>
        <p:txBody>
          <a:bodyPr anchor="t" rtlCol="false" tIns="0" lIns="0" bIns="0" rIns="0">
            <a:spAutoFit/>
          </a:bodyPr>
          <a:lstStyle/>
          <a:p>
            <a:pPr algn="ctr">
              <a:lnSpc>
                <a:spcPts val="3692"/>
              </a:lnSpc>
              <a:spcBef>
                <a:spcPct val="0"/>
              </a:spcBef>
            </a:pPr>
            <a:r>
              <a:rPr lang="en-US" sz="3077">
                <a:solidFill>
                  <a:srgbClr val="FFFFFF"/>
                </a:solidFill>
                <a:latin typeface="Arial"/>
                <a:ea typeface="Arial"/>
                <a:cs typeface="Arial"/>
                <a:sym typeface="Arial"/>
              </a:rPr>
              <a:t>Shahrukh khan </a:t>
            </a:r>
          </a:p>
        </p:txBody>
      </p:sp>
      <p:sp>
        <p:nvSpPr>
          <p:cNvPr name="TextBox 7" id="7"/>
          <p:cNvSpPr txBox="true"/>
          <p:nvPr/>
        </p:nvSpPr>
        <p:spPr>
          <a:xfrm rot="0">
            <a:off x="5254250" y="2164232"/>
            <a:ext cx="3509047" cy="7402417"/>
          </a:xfrm>
          <a:prstGeom prst="rect">
            <a:avLst/>
          </a:prstGeom>
        </p:spPr>
        <p:txBody>
          <a:bodyPr anchor="t" rtlCol="false" tIns="0" lIns="0" bIns="0" rIns="0">
            <a:spAutoFit/>
          </a:bodyPr>
          <a:lstStyle/>
          <a:p>
            <a:pPr algn="l">
              <a:lnSpc>
                <a:spcPts val="3920"/>
              </a:lnSpc>
              <a:spcBef>
                <a:spcPct val="0"/>
              </a:spcBef>
            </a:pPr>
            <a:r>
              <a:rPr lang="en-US" b="true" sz="3267">
                <a:solidFill>
                  <a:srgbClr val="FFBD59"/>
                </a:solidFill>
                <a:latin typeface="Arial Bold"/>
                <a:ea typeface="Arial Bold"/>
                <a:cs typeface="Arial Bold"/>
                <a:sym typeface="Arial Bold"/>
              </a:rPr>
              <a:t>Massive Fan Foll</a:t>
            </a:r>
            <a:r>
              <a:rPr lang="en-US" b="true" sz="3267">
                <a:solidFill>
                  <a:srgbClr val="FFBD59"/>
                </a:solidFill>
                <a:latin typeface="Arial Bold"/>
                <a:ea typeface="Arial Bold"/>
                <a:cs typeface="Arial Bold"/>
                <a:sym typeface="Arial Bold"/>
              </a:rPr>
              <a:t>owing </a:t>
            </a:r>
            <a:r>
              <a:rPr lang="en-US" sz="3267">
                <a:solidFill>
                  <a:srgbClr val="FFBD59"/>
                </a:solidFill>
                <a:latin typeface="Arial"/>
                <a:ea typeface="Arial"/>
                <a:cs typeface="Arial"/>
                <a:sym typeface="Arial"/>
              </a:rPr>
              <a:t>–</a:t>
            </a:r>
          </a:p>
          <a:p>
            <a:pPr algn="l">
              <a:lnSpc>
                <a:spcPts val="3920"/>
              </a:lnSpc>
              <a:spcBef>
                <a:spcPct val="0"/>
              </a:spcBef>
            </a:pPr>
            <a:r>
              <a:rPr lang="en-US" sz="3267">
                <a:solidFill>
                  <a:srgbClr val="FFFFFF"/>
                </a:solidFill>
                <a:latin typeface="Arial"/>
                <a:ea typeface="Arial"/>
                <a:cs typeface="Arial"/>
                <a:sym typeface="Arial"/>
              </a:rPr>
              <a:t>Shah Rukh Khan enjoys a global fan base, spanning across India, the Middle East, and even Western countries. His association with the merged platform will immediately boost visibility and attract a large audience.</a:t>
            </a:r>
          </a:p>
        </p:txBody>
      </p:sp>
      <p:sp>
        <p:nvSpPr>
          <p:cNvPr name="TextBox 8" id="8"/>
          <p:cNvSpPr txBox="true"/>
          <p:nvPr/>
        </p:nvSpPr>
        <p:spPr>
          <a:xfrm rot="0">
            <a:off x="9398000" y="2173757"/>
            <a:ext cx="3751103" cy="6854048"/>
          </a:xfrm>
          <a:prstGeom prst="rect">
            <a:avLst/>
          </a:prstGeom>
        </p:spPr>
        <p:txBody>
          <a:bodyPr anchor="t" rtlCol="false" tIns="0" lIns="0" bIns="0" rIns="0">
            <a:spAutoFit/>
          </a:bodyPr>
          <a:lstStyle/>
          <a:p>
            <a:pPr algn="l">
              <a:lnSpc>
                <a:spcPts val="4190"/>
              </a:lnSpc>
            </a:pPr>
            <a:r>
              <a:rPr lang="en-US" sz="3492" b="true">
                <a:solidFill>
                  <a:srgbClr val="FFBD59"/>
                </a:solidFill>
                <a:latin typeface="Arial Bold"/>
                <a:ea typeface="Arial Bold"/>
                <a:cs typeface="Arial Bold"/>
                <a:sym typeface="Arial Bold"/>
              </a:rPr>
              <a:t>Strong Digital Presence – </a:t>
            </a:r>
          </a:p>
          <a:p>
            <a:pPr algn="l">
              <a:lnSpc>
                <a:spcPts val="4190"/>
              </a:lnSpc>
              <a:spcBef>
                <a:spcPct val="0"/>
              </a:spcBef>
            </a:pPr>
            <a:r>
              <a:rPr lang="en-US" sz="3492">
                <a:solidFill>
                  <a:srgbClr val="FFFFFF"/>
                </a:solidFill>
                <a:latin typeface="Arial"/>
                <a:ea typeface="Arial"/>
                <a:cs typeface="Arial"/>
                <a:sym typeface="Arial"/>
              </a:rPr>
              <a:t>With millions of foll</a:t>
            </a:r>
            <a:r>
              <a:rPr lang="en-US" sz="3492">
                <a:solidFill>
                  <a:srgbClr val="FFFFFF"/>
                </a:solidFill>
                <a:latin typeface="Arial"/>
                <a:ea typeface="Arial"/>
                <a:cs typeface="Arial"/>
                <a:sym typeface="Arial"/>
              </a:rPr>
              <a:t>owers on social media, SRK’s promotional campaigns can create massive engagement and organic reach, making the platform more recognizable.</a:t>
            </a:r>
          </a:p>
        </p:txBody>
      </p:sp>
      <p:sp>
        <p:nvSpPr>
          <p:cNvPr name="TextBox 9" id="9"/>
          <p:cNvSpPr txBox="true"/>
          <p:nvPr/>
        </p:nvSpPr>
        <p:spPr>
          <a:xfrm rot="0">
            <a:off x="13442050" y="2125525"/>
            <a:ext cx="3421650" cy="7210425"/>
          </a:xfrm>
          <a:prstGeom prst="rect">
            <a:avLst/>
          </a:prstGeom>
        </p:spPr>
        <p:txBody>
          <a:bodyPr anchor="t" rtlCol="false" tIns="0" lIns="0" bIns="0" rIns="0">
            <a:spAutoFit/>
          </a:bodyPr>
          <a:lstStyle/>
          <a:p>
            <a:pPr algn="l">
              <a:lnSpc>
                <a:spcPts val="3822"/>
              </a:lnSpc>
            </a:pPr>
            <a:r>
              <a:rPr lang="en-US" sz="3185" b="true">
                <a:solidFill>
                  <a:srgbClr val="FFBD59"/>
                </a:solidFill>
                <a:latin typeface="Arial Bold"/>
                <a:ea typeface="Arial Bold"/>
                <a:cs typeface="Arial Bold"/>
                <a:sym typeface="Arial Bold"/>
              </a:rPr>
              <a:t>Connection with Every Generation-</a:t>
            </a:r>
          </a:p>
          <a:p>
            <a:pPr algn="l">
              <a:lnSpc>
                <a:spcPts val="3822"/>
              </a:lnSpc>
              <a:spcBef>
                <a:spcPct val="0"/>
              </a:spcBef>
            </a:pPr>
            <a:r>
              <a:rPr lang="en-US" b="true" sz="3185">
                <a:solidFill>
                  <a:srgbClr val="FFFFFF"/>
                </a:solidFill>
                <a:latin typeface="Arial Bold"/>
                <a:ea typeface="Arial Bold"/>
                <a:cs typeface="Arial Bold"/>
                <a:sym typeface="Arial Bold"/>
              </a:rPr>
              <a:t> Fr</a:t>
            </a:r>
            <a:r>
              <a:rPr lang="en-US" b="true" sz="3185">
                <a:solidFill>
                  <a:srgbClr val="FFFFFF"/>
                </a:solidFill>
                <a:latin typeface="Arial Bold"/>
                <a:ea typeface="Arial Bold"/>
                <a:cs typeface="Arial Bold"/>
                <a:sym typeface="Arial Bold"/>
              </a:rPr>
              <a:t>om the 90s to the present, SRK has remained relevant across different generations, making him the perfect face to appeal to both older and younger audiences.</a:t>
            </a:r>
          </a:p>
        </p:txBody>
      </p:sp>
    </p:spTree>
  </p:cSld>
  <p:clrMapOvr>
    <a:masterClrMapping/>
  </p:clrMapOvr>
  <p:transition spd="med">
    <p:push dir="u"/>
  </p:transition>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0" y="0"/>
            <a:ext cx="3318985" cy="3616749"/>
          </a:xfrm>
          <a:prstGeom prst="rect">
            <a:avLst/>
          </a:prstGeom>
        </p:spPr>
      </p:pic>
      <p:sp>
        <p:nvSpPr>
          <p:cNvPr name="TextBox 4" id="4"/>
          <p:cNvSpPr txBox="true"/>
          <p:nvPr/>
        </p:nvSpPr>
        <p:spPr>
          <a:xfrm rot="0">
            <a:off x="429143" y="3811588"/>
            <a:ext cx="2460699" cy="523875"/>
          </a:xfrm>
          <a:prstGeom prst="rect">
            <a:avLst/>
          </a:prstGeom>
        </p:spPr>
        <p:txBody>
          <a:bodyPr anchor="t" rtlCol="false" tIns="0" lIns="0" bIns="0" rIns="0">
            <a:spAutoFit/>
          </a:bodyPr>
          <a:lstStyle/>
          <a:p>
            <a:pPr algn="ctr">
              <a:lnSpc>
                <a:spcPts val="3692"/>
              </a:lnSpc>
              <a:spcBef>
                <a:spcPct val="0"/>
              </a:spcBef>
            </a:pPr>
            <a:r>
              <a:rPr lang="en-US" sz="3077">
                <a:solidFill>
                  <a:srgbClr val="FFFFFF"/>
                </a:solidFill>
                <a:latin typeface="Arial"/>
                <a:ea typeface="Arial"/>
                <a:cs typeface="Arial"/>
                <a:sym typeface="Arial"/>
              </a:rPr>
              <a:t>Virat Kohli </a:t>
            </a:r>
          </a:p>
        </p:txBody>
      </p:sp>
      <p:sp>
        <p:nvSpPr>
          <p:cNvPr name="TextBox 5" id="5"/>
          <p:cNvSpPr txBox="true"/>
          <p:nvPr/>
        </p:nvSpPr>
        <p:spPr>
          <a:xfrm rot="0">
            <a:off x="3458049" y="2170325"/>
            <a:ext cx="4636704" cy="6515100"/>
          </a:xfrm>
          <a:prstGeom prst="rect">
            <a:avLst/>
          </a:prstGeom>
        </p:spPr>
        <p:txBody>
          <a:bodyPr anchor="t" rtlCol="false" tIns="0" lIns="0" bIns="0" rIns="0">
            <a:spAutoFit/>
          </a:bodyPr>
          <a:lstStyle/>
          <a:p>
            <a:pPr algn="l">
              <a:lnSpc>
                <a:spcPts val="3983"/>
              </a:lnSpc>
              <a:spcBef>
                <a:spcPct val="0"/>
              </a:spcBef>
            </a:pPr>
            <a:r>
              <a:rPr lang="en-US" sz="3319">
                <a:solidFill>
                  <a:srgbClr val="FFBD59"/>
                </a:solidFill>
                <a:latin typeface="Arial"/>
                <a:ea typeface="Arial"/>
                <a:cs typeface="Arial"/>
                <a:sym typeface="Arial"/>
              </a:rPr>
              <a:t>Massive Fan Base &amp; P</a:t>
            </a:r>
            <a:r>
              <a:rPr lang="en-US" sz="3319">
                <a:solidFill>
                  <a:srgbClr val="FFBD59"/>
                </a:solidFill>
                <a:latin typeface="Arial"/>
                <a:ea typeface="Arial"/>
                <a:cs typeface="Arial"/>
                <a:sym typeface="Arial"/>
              </a:rPr>
              <a:t>opularity – </a:t>
            </a:r>
          </a:p>
          <a:p>
            <a:pPr algn="l">
              <a:lnSpc>
                <a:spcPts val="4463"/>
              </a:lnSpc>
              <a:spcBef>
                <a:spcPct val="0"/>
              </a:spcBef>
            </a:pPr>
          </a:p>
          <a:p>
            <a:pPr algn="ctr">
              <a:lnSpc>
                <a:spcPts val="4343"/>
              </a:lnSpc>
              <a:spcBef>
                <a:spcPct val="0"/>
              </a:spcBef>
            </a:pPr>
            <a:r>
              <a:rPr lang="en-US" sz="3619">
                <a:solidFill>
                  <a:srgbClr val="FFFFFF"/>
                </a:solidFill>
                <a:latin typeface="Arial"/>
                <a:ea typeface="Arial"/>
                <a:cs typeface="Arial"/>
                <a:sym typeface="Arial"/>
              </a:rPr>
              <a:t>Virat Kohli is one of the most recognized sports personalities, with a huge following in India and worldwide. His association would naturally draw sports lovers to the platform.</a:t>
            </a:r>
          </a:p>
        </p:txBody>
      </p:sp>
      <p:sp>
        <p:nvSpPr>
          <p:cNvPr name="TextBox 6" id="6"/>
          <p:cNvSpPr txBox="true"/>
          <p:nvPr/>
        </p:nvSpPr>
        <p:spPr>
          <a:xfrm rot="0">
            <a:off x="13426393" y="1978025"/>
            <a:ext cx="4546600" cy="6943725"/>
          </a:xfrm>
          <a:prstGeom prst="rect">
            <a:avLst/>
          </a:prstGeom>
        </p:spPr>
        <p:txBody>
          <a:bodyPr anchor="t" rtlCol="false" tIns="0" lIns="0" bIns="0" rIns="0">
            <a:spAutoFit/>
          </a:bodyPr>
          <a:lstStyle/>
          <a:p>
            <a:pPr algn="ctr">
              <a:lnSpc>
                <a:spcPts val="4017"/>
              </a:lnSpc>
              <a:spcBef>
                <a:spcPct val="0"/>
              </a:spcBef>
            </a:pPr>
            <a:r>
              <a:rPr lang="en-US" sz="3347">
                <a:solidFill>
                  <a:srgbClr val="FFBD59"/>
                </a:solidFill>
                <a:latin typeface="Arial"/>
                <a:ea typeface="Arial"/>
                <a:cs typeface="Arial"/>
                <a:sym typeface="Arial"/>
              </a:rPr>
              <a:t>Authentic</a:t>
            </a:r>
            <a:r>
              <a:rPr lang="en-US" sz="3347">
                <a:solidFill>
                  <a:srgbClr val="FFBD59"/>
                </a:solidFill>
                <a:latin typeface="Arial"/>
                <a:ea typeface="Arial"/>
                <a:cs typeface="Arial"/>
                <a:sym typeface="Arial"/>
              </a:rPr>
              <a:t>ity &amp; Engagement – </a:t>
            </a:r>
          </a:p>
          <a:p>
            <a:pPr algn="ctr">
              <a:lnSpc>
                <a:spcPts val="4257"/>
              </a:lnSpc>
              <a:spcBef>
                <a:spcPct val="0"/>
              </a:spcBef>
            </a:pPr>
            <a:r>
              <a:rPr lang="en-US" sz="3547">
                <a:solidFill>
                  <a:srgbClr val="FFFFFF"/>
                </a:solidFill>
                <a:latin typeface="Arial"/>
                <a:ea typeface="Arial"/>
                <a:cs typeface="Arial"/>
                <a:sym typeface="Arial"/>
              </a:rPr>
              <a:t>Kohli’s credibility as a top athlete, combined with his high social media influence, ensures that his endorsement will create a deep connection with audiences, boosting engagement and subscriptions</a:t>
            </a:r>
          </a:p>
        </p:txBody>
      </p:sp>
      <p:sp>
        <p:nvSpPr>
          <p:cNvPr name="TextBox 7" id="7"/>
          <p:cNvSpPr txBox="true"/>
          <p:nvPr/>
        </p:nvSpPr>
        <p:spPr>
          <a:xfrm rot="0">
            <a:off x="8666253" y="1978025"/>
            <a:ext cx="4188640" cy="7524750"/>
          </a:xfrm>
          <a:prstGeom prst="rect">
            <a:avLst/>
          </a:prstGeom>
        </p:spPr>
        <p:txBody>
          <a:bodyPr anchor="t" rtlCol="false" tIns="0" lIns="0" bIns="0" rIns="0">
            <a:spAutoFit/>
          </a:bodyPr>
          <a:lstStyle/>
          <a:p>
            <a:pPr algn="ctr">
              <a:lnSpc>
                <a:spcPts val="4032"/>
              </a:lnSpc>
              <a:spcBef>
                <a:spcPct val="0"/>
              </a:spcBef>
            </a:pPr>
            <a:r>
              <a:rPr lang="en-US" sz="3360">
                <a:solidFill>
                  <a:srgbClr val="FFBD59"/>
                </a:solidFill>
                <a:latin typeface="Arial"/>
                <a:ea typeface="Arial"/>
                <a:cs typeface="Arial"/>
                <a:sym typeface="Arial"/>
              </a:rPr>
              <a:t>Strong Connect with Fitness &amp; Sp</a:t>
            </a:r>
            <a:r>
              <a:rPr lang="en-US" sz="3360">
                <a:solidFill>
                  <a:srgbClr val="FFBD59"/>
                </a:solidFill>
                <a:latin typeface="Arial"/>
                <a:ea typeface="Arial"/>
                <a:cs typeface="Arial"/>
                <a:sym typeface="Arial"/>
              </a:rPr>
              <a:t>orts Enthus</a:t>
            </a:r>
            <a:r>
              <a:rPr lang="en-US" sz="3360">
                <a:solidFill>
                  <a:srgbClr val="FFBD59"/>
                </a:solidFill>
                <a:latin typeface="Arial"/>
                <a:ea typeface="Arial"/>
                <a:cs typeface="Arial"/>
                <a:sym typeface="Arial"/>
              </a:rPr>
              <a:t>iasts – </a:t>
            </a:r>
          </a:p>
          <a:p>
            <a:pPr algn="ctr">
              <a:lnSpc>
                <a:spcPts val="3912"/>
              </a:lnSpc>
              <a:spcBef>
                <a:spcPct val="0"/>
              </a:spcBef>
            </a:pPr>
            <a:r>
              <a:rPr lang="en-US" sz="3260">
                <a:solidFill>
                  <a:srgbClr val="FFFFFF"/>
                </a:solidFill>
                <a:latin typeface="Arial"/>
                <a:ea typeface="Arial"/>
                <a:cs typeface="Arial"/>
                <a:sym typeface="Arial"/>
              </a:rPr>
              <a:t>Known for his passion for fitness and excellence in cricket, Kohli resonates with audiences who actively follow sports content, making him a perfect fit for promoting live matches, documentaries, and sports-related shows</a:t>
            </a:r>
            <a:r>
              <a:rPr lang="en-US" sz="3260">
                <a:solidFill>
                  <a:srgbClr val="FFBD59"/>
                </a:solidFill>
                <a:latin typeface="Arial"/>
                <a:ea typeface="Arial"/>
                <a:cs typeface="Arial"/>
                <a:sym typeface="Arial"/>
              </a:rPr>
              <a:t>.</a:t>
            </a:r>
          </a:p>
        </p:txBody>
      </p:sp>
    </p:spTree>
  </p:cSld>
  <p:clrMapOvr>
    <a:masterClrMapping/>
  </p:clrMapOvr>
  <p:transition spd="med">
    <p:push dir="u"/>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sp>
        <p:nvSpPr>
          <p:cNvPr name="TextBox 4" id="4"/>
          <p:cNvSpPr txBox="true"/>
          <p:nvPr/>
        </p:nvSpPr>
        <p:spPr>
          <a:xfrm rot="0">
            <a:off x="0" y="2886075"/>
            <a:ext cx="18288000" cy="7543800"/>
          </a:xfrm>
          <a:prstGeom prst="rect">
            <a:avLst/>
          </a:prstGeom>
        </p:spPr>
        <p:txBody>
          <a:bodyPr anchor="t" rtlCol="false" tIns="0" lIns="0" bIns="0" rIns="0">
            <a:spAutoFit/>
          </a:bodyPr>
          <a:lstStyle/>
          <a:p>
            <a:pPr algn="l" marL="729130" indent="-364565" lvl="1">
              <a:lnSpc>
                <a:spcPts val="4052"/>
              </a:lnSpc>
              <a:buFont typeface="Arial"/>
              <a:buChar char="•"/>
            </a:pPr>
            <a:r>
              <a:rPr lang="en-US" sz="3377">
                <a:solidFill>
                  <a:srgbClr val="FFFFFF"/>
                </a:solidFill>
                <a:latin typeface="Arial"/>
                <a:ea typeface="Arial"/>
                <a:cs typeface="Arial"/>
                <a:sym typeface="Arial"/>
              </a:rPr>
              <a:t>T</a:t>
            </a:r>
            <a:r>
              <a:rPr lang="en-US" sz="3377">
                <a:solidFill>
                  <a:srgbClr val="FFFFFF"/>
                </a:solidFill>
                <a:latin typeface="Arial"/>
                <a:ea typeface="Arial"/>
                <a:cs typeface="Arial"/>
                <a:sym typeface="Arial"/>
              </a:rPr>
              <a:t>o fully capitalize on this merger, the newly formed entity should focus on content diversification, personalized recommendations, and strategic pricing models. </a:t>
            </a:r>
          </a:p>
          <a:p>
            <a:pPr algn="l">
              <a:lnSpc>
                <a:spcPts val="4052"/>
              </a:lnSpc>
            </a:pPr>
          </a:p>
          <a:p>
            <a:pPr algn="l" marL="729130" indent="-364565" lvl="1">
              <a:lnSpc>
                <a:spcPts val="4052"/>
              </a:lnSpc>
              <a:buFont typeface="Arial"/>
              <a:buChar char="•"/>
            </a:pPr>
            <a:r>
              <a:rPr lang="en-US" sz="3377">
                <a:solidFill>
                  <a:srgbClr val="FFFFFF"/>
                </a:solidFill>
                <a:latin typeface="Arial"/>
                <a:ea typeface="Arial"/>
                <a:cs typeface="Arial"/>
                <a:sym typeface="Arial"/>
              </a:rPr>
              <a:t> By l</a:t>
            </a:r>
            <a:r>
              <a:rPr lang="en-US" sz="3377">
                <a:solidFill>
                  <a:srgbClr val="FFFFFF"/>
                </a:solidFill>
                <a:latin typeface="Arial"/>
                <a:ea typeface="Arial"/>
                <a:cs typeface="Arial"/>
                <a:sym typeface="Arial"/>
              </a:rPr>
              <a:t>everaging advanced data analytics, I got deeper insights into viewer preferences, content offerings and customer retention. Additionally, optimizing marketing strategies and exploring bundling options with telecom providers or smart TV manufacturers can enhance user acquisition.</a:t>
            </a:r>
          </a:p>
          <a:p>
            <a:pPr algn="ctr">
              <a:lnSpc>
                <a:spcPts val="3692"/>
              </a:lnSpc>
              <a:spcBef>
                <a:spcPct val="0"/>
              </a:spcBef>
            </a:pPr>
          </a:p>
          <a:p>
            <a:pPr algn="l" marL="729130" indent="-364565" lvl="1">
              <a:lnSpc>
                <a:spcPts val="4052"/>
              </a:lnSpc>
              <a:buFont typeface="Arial"/>
              <a:buChar char="•"/>
            </a:pPr>
            <a:r>
              <a:rPr lang="en-US" sz="3377">
                <a:solidFill>
                  <a:srgbClr val="FFFFFF"/>
                </a:solidFill>
                <a:latin typeface="Arial"/>
                <a:ea typeface="Arial"/>
                <a:cs typeface="Arial"/>
                <a:sym typeface="Arial"/>
              </a:rPr>
              <a:t>By integrating the strengths of both platforms, Liocinema and Jotstar can not only expand their market reach but also drive long-term profitability in the evolving digital entertainment landscape.</a:t>
            </a:r>
          </a:p>
          <a:p>
            <a:pPr algn="ctr">
              <a:lnSpc>
                <a:spcPts val="3692"/>
              </a:lnSpc>
              <a:spcBef>
                <a:spcPct val="0"/>
              </a:spcBef>
            </a:pPr>
          </a:p>
          <a:p>
            <a:pPr algn="ctr">
              <a:lnSpc>
                <a:spcPts val="3692"/>
              </a:lnSpc>
              <a:spcBef>
                <a:spcPct val="0"/>
              </a:spcBef>
            </a:pPr>
          </a:p>
          <a:p>
            <a:pPr algn="ctr">
              <a:lnSpc>
                <a:spcPts val="3692"/>
              </a:lnSpc>
              <a:spcBef>
                <a:spcPct val="0"/>
              </a:spcBef>
            </a:pPr>
          </a:p>
          <a:p>
            <a:pPr algn="ctr">
              <a:lnSpc>
                <a:spcPts val="3692"/>
              </a:lnSpc>
              <a:spcBef>
                <a:spcPct val="0"/>
              </a:spcBef>
            </a:pPr>
          </a:p>
        </p:txBody>
      </p:sp>
      <p:sp>
        <p:nvSpPr>
          <p:cNvPr name="TextBox 5" id="5"/>
          <p:cNvSpPr txBox="true"/>
          <p:nvPr/>
        </p:nvSpPr>
        <p:spPr>
          <a:xfrm rot="0">
            <a:off x="2451100" y="538359"/>
            <a:ext cx="7252958" cy="1133475"/>
          </a:xfrm>
          <a:prstGeom prst="rect">
            <a:avLst/>
          </a:prstGeom>
        </p:spPr>
        <p:txBody>
          <a:bodyPr anchor="t" rtlCol="false" tIns="0" lIns="0" bIns="0" rIns="0">
            <a:spAutoFit/>
          </a:bodyPr>
          <a:lstStyle/>
          <a:p>
            <a:pPr algn="l" marL="0" indent="0" lvl="0">
              <a:lnSpc>
                <a:spcPts val="7532"/>
              </a:lnSpc>
              <a:spcBef>
                <a:spcPct val="0"/>
              </a:spcBef>
            </a:pPr>
            <a:r>
              <a:rPr lang="en-US" sz="6277">
                <a:solidFill>
                  <a:srgbClr val="FFFFFF"/>
                </a:solidFill>
                <a:latin typeface="Agrandir"/>
                <a:ea typeface="Agrandir"/>
                <a:cs typeface="Agrandir"/>
                <a:sym typeface="Agrandir"/>
              </a:rPr>
              <a:t>Conclusion :- </a:t>
            </a:r>
          </a:p>
        </p:txBody>
      </p:sp>
    </p:spTree>
  </p:cSld>
  <p:clrMapOvr>
    <a:masterClrMapping/>
  </p:clrMapOvr>
  <p:transition spd="med">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alphaModFix amt="25000"/>
          </a:blip>
          <a:srcRect l="0" t="0" r="0" b="0"/>
          <a:stretch>
            <a:fillRect/>
          </a:stretch>
        </p:blipFill>
        <p:spPr>
          <a:xfrm flipH="false" flipV="false" rot="0">
            <a:off x="-6360115" y="4196012"/>
            <a:ext cx="9621431" cy="9789932"/>
          </a:xfrm>
          <a:prstGeom prst="rect">
            <a:avLst/>
          </a:prstGeom>
        </p:spPr>
      </p:pic>
      <p:pic>
        <p:nvPicPr>
          <p:cNvPr name="Picture 4" id="4"/>
          <p:cNvPicPr>
            <a:picLocks noChangeAspect="true"/>
          </p:cNvPicPr>
          <p:nvPr/>
        </p:nvPicPr>
        <p:blipFill>
          <a:blip r:embed="rId4">
            <a:alphaModFix amt="50000"/>
          </a:blip>
          <a:srcRect l="0" t="0" r="0" b="0"/>
          <a:stretch>
            <a:fillRect/>
          </a:stretch>
        </p:blipFill>
        <p:spPr>
          <a:xfrm flipH="false" flipV="false" rot="9720163">
            <a:off x="13311587" y="-3298660"/>
            <a:ext cx="8670039" cy="8654721"/>
          </a:xfrm>
          <a:prstGeom prst="rect">
            <a:avLst/>
          </a:prstGeom>
        </p:spPr>
      </p:pic>
      <p:sp>
        <p:nvSpPr>
          <p:cNvPr name="Freeform 5" id="5"/>
          <p:cNvSpPr/>
          <p:nvPr/>
        </p:nvSpPr>
        <p:spPr>
          <a:xfrm flipH="false" flipV="false" rot="0">
            <a:off x="4449250" y="42863"/>
            <a:ext cx="858911" cy="985837"/>
          </a:xfrm>
          <a:custGeom>
            <a:avLst/>
            <a:gdLst/>
            <a:ahLst/>
            <a:cxnLst/>
            <a:rect r="r" b="b" t="t" l="l"/>
            <a:pathLst>
              <a:path h="985837" w="858911">
                <a:moveTo>
                  <a:pt x="0" y="0"/>
                </a:moveTo>
                <a:lnTo>
                  <a:pt x="858911" y="0"/>
                </a:lnTo>
                <a:lnTo>
                  <a:pt x="858911" y="985837"/>
                </a:lnTo>
                <a:lnTo>
                  <a:pt x="0" y="985837"/>
                </a:lnTo>
                <a:lnTo>
                  <a:pt x="0" y="0"/>
                </a:lnTo>
                <a:close/>
              </a:path>
            </a:pathLst>
          </a:custGeom>
          <a:blipFill>
            <a:blip r:embed="rId5"/>
            <a:stretch>
              <a:fillRect l="0" t="0" r="0" b="0"/>
            </a:stretch>
          </a:blipFill>
        </p:spPr>
      </p:sp>
      <p:sp>
        <p:nvSpPr>
          <p:cNvPr name="TextBox 6" id="6"/>
          <p:cNvSpPr txBox="true"/>
          <p:nvPr/>
        </p:nvSpPr>
        <p:spPr>
          <a:xfrm rot="0">
            <a:off x="7003568" y="8818881"/>
            <a:ext cx="4280864" cy="439419"/>
          </a:xfrm>
          <a:prstGeom prst="rect">
            <a:avLst/>
          </a:prstGeom>
        </p:spPr>
        <p:txBody>
          <a:bodyPr anchor="t" rtlCol="false" tIns="0" lIns="0" bIns="0" rIns="0">
            <a:spAutoFit/>
          </a:bodyPr>
          <a:lstStyle/>
          <a:p>
            <a:pPr algn="ctr" marL="0" indent="0" lvl="0">
              <a:lnSpc>
                <a:spcPts val="3080"/>
              </a:lnSpc>
            </a:pPr>
            <a:r>
              <a:rPr lang="en-US" sz="2200" u="none">
                <a:solidFill>
                  <a:srgbClr val="2B2B2B"/>
                </a:solidFill>
                <a:latin typeface="Agrandir"/>
                <a:ea typeface="Agrandir"/>
                <a:cs typeface="Agrandir"/>
                <a:sym typeface="Agrandir"/>
              </a:rPr>
              <a:t>Go Back to Agenda Page</a:t>
            </a:r>
          </a:p>
        </p:txBody>
      </p:sp>
      <p:sp>
        <p:nvSpPr>
          <p:cNvPr name="TextBox 7" id="7"/>
          <p:cNvSpPr txBox="true"/>
          <p:nvPr/>
        </p:nvSpPr>
        <p:spPr>
          <a:xfrm rot="0">
            <a:off x="4878705" y="108033"/>
            <a:ext cx="9279265" cy="1133475"/>
          </a:xfrm>
          <a:prstGeom prst="rect">
            <a:avLst/>
          </a:prstGeom>
        </p:spPr>
        <p:txBody>
          <a:bodyPr anchor="t" rtlCol="false" tIns="0" lIns="0" bIns="0" rIns="0">
            <a:spAutoFit/>
          </a:bodyPr>
          <a:lstStyle/>
          <a:p>
            <a:pPr algn="ctr" marL="0" indent="0" lvl="0">
              <a:lnSpc>
                <a:spcPts val="7560"/>
              </a:lnSpc>
              <a:spcBef>
                <a:spcPct val="0"/>
              </a:spcBef>
            </a:pPr>
            <a:r>
              <a:rPr lang="en-US" sz="6300">
                <a:solidFill>
                  <a:srgbClr val="FFFFFF"/>
                </a:solidFill>
                <a:latin typeface="Agrandir"/>
                <a:ea typeface="Agrandir"/>
                <a:cs typeface="Agrandir"/>
                <a:sym typeface="Agrandir"/>
              </a:rPr>
              <a:t>Problem Statement</a:t>
            </a:r>
            <a:r>
              <a:rPr lang="en-US" sz="6300">
                <a:solidFill>
                  <a:srgbClr val="FFFFFF"/>
                </a:solidFill>
                <a:latin typeface="Agrandir"/>
                <a:ea typeface="Agrandir"/>
                <a:cs typeface="Agrandir"/>
                <a:sym typeface="Agrandir"/>
              </a:rPr>
              <a:t> </a:t>
            </a:r>
          </a:p>
        </p:txBody>
      </p:sp>
      <p:sp>
        <p:nvSpPr>
          <p:cNvPr name="TextBox 8" id="8"/>
          <p:cNvSpPr txBox="true"/>
          <p:nvPr/>
        </p:nvSpPr>
        <p:spPr>
          <a:xfrm rot="0">
            <a:off x="404035" y="2645518"/>
            <a:ext cx="16222536" cy="10025140"/>
          </a:xfrm>
          <a:prstGeom prst="rect">
            <a:avLst/>
          </a:prstGeom>
        </p:spPr>
        <p:txBody>
          <a:bodyPr anchor="t" rtlCol="false" tIns="0" lIns="0" bIns="0" rIns="0">
            <a:spAutoFit/>
          </a:bodyPr>
          <a:lstStyle/>
          <a:p>
            <a:pPr algn="l" marL="669633" indent="-334816" lvl="1">
              <a:lnSpc>
                <a:spcPts val="3939"/>
              </a:lnSpc>
              <a:buFont typeface="Arial"/>
              <a:buChar char="•"/>
            </a:pPr>
            <a:r>
              <a:rPr lang="en-US" sz="3101">
                <a:solidFill>
                  <a:srgbClr val="FFFFFF"/>
                </a:solidFill>
                <a:latin typeface="Arimo"/>
                <a:ea typeface="Arimo"/>
                <a:cs typeface="Arimo"/>
                <a:sym typeface="Arimo"/>
              </a:rPr>
              <a:t>Lio, is  a leading telecommunications provider in India, is planning a strategic merger with Jotstar, one of the country’s most prominent streaming platforms. This potential partnership aims to combine LioCinema’s expansive subscriber base and Jotstar’s diverse content library to revolutionize digital streaming in India. </a:t>
            </a:r>
          </a:p>
          <a:p>
            <a:pPr algn="l">
              <a:lnSpc>
                <a:spcPts val="2998"/>
              </a:lnSpc>
            </a:pPr>
          </a:p>
          <a:p>
            <a:pPr algn="just" marL="634098" indent="-317049" lvl="1">
              <a:lnSpc>
                <a:spcPts val="4111"/>
              </a:lnSpc>
              <a:buFont typeface="Arial"/>
              <a:buChar char="•"/>
            </a:pPr>
            <a:r>
              <a:rPr lang="en-US" sz="2936">
                <a:solidFill>
                  <a:srgbClr val="FFFFFF"/>
                </a:solidFill>
                <a:latin typeface="Arimo"/>
                <a:ea typeface="Arimo"/>
                <a:cs typeface="Arimo"/>
                <a:sym typeface="Arimo"/>
              </a:rPr>
              <a:t>As part of the merger preparation, the management team at Lio wants to analyse the performance and user behavior of both platforms—</a:t>
            </a:r>
            <a:r>
              <a:rPr lang="en-US" b="true" sz="2936">
                <a:solidFill>
                  <a:srgbClr val="FFFFFF"/>
                </a:solidFill>
                <a:latin typeface="Arimo Bold"/>
                <a:ea typeface="Arimo Bold"/>
                <a:cs typeface="Arimo Bold"/>
                <a:sym typeface="Arimo Bold"/>
              </a:rPr>
              <a:t>LioCinema </a:t>
            </a:r>
            <a:r>
              <a:rPr lang="en-US" sz="2936">
                <a:solidFill>
                  <a:srgbClr val="FFFFFF"/>
                </a:solidFill>
                <a:latin typeface="Arimo"/>
                <a:ea typeface="Arimo"/>
                <a:cs typeface="Arimo"/>
                <a:sym typeface="Arimo"/>
              </a:rPr>
              <a:t>and </a:t>
            </a:r>
            <a:r>
              <a:rPr lang="en-US" b="true" sz="2936">
                <a:solidFill>
                  <a:srgbClr val="FFFFFF"/>
                </a:solidFill>
                <a:latin typeface="Arimo Bold"/>
                <a:ea typeface="Arimo Bold"/>
                <a:cs typeface="Arimo Bold"/>
                <a:sym typeface="Arimo Bold"/>
              </a:rPr>
              <a:t>Jotstar</a:t>
            </a:r>
            <a:r>
              <a:rPr lang="en-US" sz="2936">
                <a:solidFill>
                  <a:srgbClr val="FFFFFF"/>
                </a:solidFill>
                <a:latin typeface="Arimo"/>
                <a:ea typeface="Arimo"/>
                <a:cs typeface="Arimo"/>
                <a:sym typeface="Arimo"/>
              </a:rPr>
              <a:t>—over the past one year (January to November 2024). </a:t>
            </a:r>
          </a:p>
          <a:p>
            <a:pPr algn="just">
              <a:lnSpc>
                <a:spcPts val="4111"/>
              </a:lnSpc>
            </a:pPr>
          </a:p>
          <a:p>
            <a:pPr algn="just" marL="634098" indent="-317049" lvl="1">
              <a:lnSpc>
                <a:spcPts val="4111"/>
              </a:lnSpc>
              <a:buFont typeface="Arial"/>
              <a:buChar char="•"/>
            </a:pPr>
            <a:r>
              <a:rPr lang="en-US" sz="2936">
                <a:solidFill>
                  <a:srgbClr val="FFFFFF"/>
                </a:solidFill>
                <a:latin typeface="Arimo"/>
                <a:ea typeface="Arimo"/>
                <a:cs typeface="Arimo"/>
                <a:sym typeface="Arimo"/>
              </a:rPr>
              <a:t>The goal is to gain insights into individual platform performance, content consumption patterns, subscriber growth, Inactivity behavior, upgrade and downgrade trends. The insights derived from this study will help the management make informed decisions and optimize content strategies post-merger, with the ultimate goal of establishing Lio-Jotstar as the leading OTT platform in India. </a:t>
            </a:r>
          </a:p>
          <a:p>
            <a:pPr algn="l">
              <a:lnSpc>
                <a:spcPts val="3582"/>
              </a:lnSpc>
            </a:pPr>
          </a:p>
          <a:p>
            <a:pPr algn="l" marL="0" indent="0" lvl="0">
              <a:lnSpc>
                <a:spcPts val="3302"/>
              </a:lnSpc>
            </a:pPr>
          </a:p>
          <a:p>
            <a:pPr algn="l" marL="0" indent="0" lvl="0">
              <a:lnSpc>
                <a:spcPts val="3302"/>
              </a:lnSpc>
            </a:pPr>
          </a:p>
          <a:p>
            <a:pPr algn="l" marL="0" indent="0" lvl="0">
              <a:lnSpc>
                <a:spcPts val="3302"/>
              </a:lnSpc>
            </a:pPr>
          </a:p>
          <a:p>
            <a:pPr algn="l" marL="0" indent="0" lvl="0">
              <a:lnSpc>
                <a:spcPts val="2146"/>
              </a:lnSpc>
            </a:pPr>
          </a:p>
          <a:p>
            <a:pPr algn="l" marL="0" indent="0" lvl="0">
              <a:lnSpc>
                <a:spcPts val="2146"/>
              </a:lnSpc>
            </a:pPr>
          </a:p>
          <a:p>
            <a:pPr algn="l" marL="0" indent="0" lvl="0">
              <a:lnSpc>
                <a:spcPts val="2146"/>
              </a:lnSpc>
            </a:pPr>
          </a:p>
          <a:p>
            <a:pPr algn="l" marL="0" indent="0" lvl="0">
              <a:lnSpc>
                <a:spcPts val="2146"/>
              </a:lnSpc>
            </a:pPr>
          </a:p>
          <a:p>
            <a:pPr algn="l" marL="0" indent="0" lvl="0">
              <a:lnSpc>
                <a:spcPts val="2146"/>
              </a:lnSpc>
            </a:pPr>
          </a:p>
        </p:txBody>
      </p:sp>
    </p:spTree>
  </p:cSld>
  <p:clrMapOvr>
    <a:masterClrMapping/>
  </p:clrMapOvr>
  <p:transition spd="med">
    <p:push dir="u"/>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alphaModFix amt="25000"/>
          </a:blip>
          <a:srcRect l="0" t="0" r="0" b="0"/>
          <a:stretch>
            <a:fillRect/>
          </a:stretch>
        </p:blipFill>
        <p:spPr>
          <a:xfrm flipH="false" flipV="false" rot="0">
            <a:off x="-6360115" y="4196012"/>
            <a:ext cx="9621431" cy="9789932"/>
          </a:xfrm>
          <a:prstGeom prst="rect">
            <a:avLst/>
          </a:prstGeom>
        </p:spPr>
      </p:pic>
      <p:pic>
        <p:nvPicPr>
          <p:cNvPr name="Picture 4" id="4"/>
          <p:cNvPicPr>
            <a:picLocks noChangeAspect="true"/>
          </p:cNvPicPr>
          <p:nvPr/>
        </p:nvPicPr>
        <p:blipFill>
          <a:blip r:embed="rId4">
            <a:alphaModFix amt="50000"/>
          </a:blip>
          <a:srcRect l="0" t="0" r="0" b="0"/>
          <a:stretch>
            <a:fillRect/>
          </a:stretch>
        </p:blipFill>
        <p:spPr>
          <a:xfrm flipH="false" flipV="false" rot="9720163">
            <a:off x="13311587" y="-3298660"/>
            <a:ext cx="8670039" cy="8654721"/>
          </a:xfrm>
          <a:prstGeom prst="rect">
            <a:avLst/>
          </a:prstGeom>
        </p:spPr>
      </p:pic>
      <p:sp>
        <p:nvSpPr>
          <p:cNvPr name="TextBox 5" id="5"/>
          <p:cNvSpPr txBox="true"/>
          <p:nvPr/>
        </p:nvSpPr>
        <p:spPr>
          <a:xfrm rot="0">
            <a:off x="7003568" y="8818881"/>
            <a:ext cx="4280864" cy="439419"/>
          </a:xfrm>
          <a:prstGeom prst="rect">
            <a:avLst/>
          </a:prstGeom>
        </p:spPr>
        <p:txBody>
          <a:bodyPr anchor="t" rtlCol="false" tIns="0" lIns="0" bIns="0" rIns="0">
            <a:spAutoFit/>
          </a:bodyPr>
          <a:lstStyle/>
          <a:p>
            <a:pPr algn="ctr" marL="0" indent="0" lvl="0">
              <a:lnSpc>
                <a:spcPts val="3080"/>
              </a:lnSpc>
            </a:pPr>
            <a:r>
              <a:rPr lang="en-US" sz="2200" u="none">
                <a:solidFill>
                  <a:srgbClr val="2B2B2B"/>
                </a:solidFill>
                <a:latin typeface="Agrandir"/>
                <a:ea typeface="Agrandir"/>
                <a:cs typeface="Agrandir"/>
                <a:sym typeface="Agrandir"/>
              </a:rPr>
              <a:t>Go Back to Agenda Page</a:t>
            </a:r>
          </a:p>
        </p:txBody>
      </p:sp>
      <p:sp>
        <p:nvSpPr>
          <p:cNvPr name="TextBox 6" id="6"/>
          <p:cNvSpPr txBox="true"/>
          <p:nvPr/>
        </p:nvSpPr>
        <p:spPr>
          <a:xfrm rot="0">
            <a:off x="177800" y="100817"/>
            <a:ext cx="18110200" cy="12041920"/>
          </a:xfrm>
          <a:prstGeom prst="rect">
            <a:avLst/>
          </a:prstGeom>
        </p:spPr>
        <p:txBody>
          <a:bodyPr anchor="t" rtlCol="false" tIns="0" lIns="0" bIns="0" rIns="0">
            <a:spAutoFit/>
          </a:bodyPr>
          <a:lstStyle/>
          <a:p>
            <a:pPr algn="l">
              <a:lnSpc>
                <a:spcPts val="3461"/>
              </a:lnSpc>
            </a:pPr>
          </a:p>
          <a:p>
            <a:pPr algn="l">
              <a:lnSpc>
                <a:spcPts val="3461"/>
              </a:lnSpc>
            </a:pPr>
          </a:p>
          <a:p>
            <a:pPr algn="just">
              <a:lnSpc>
                <a:spcPts val="3816"/>
              </a:lnSpc>
            </a:pPr>
          </a:p>
          <a:p>
            <a:pPr algn="l" marL="834770" indent="-417385" lvl="1">
              <a:lnSpc>
                <a:spcPts val="5413"/>
              </a:lnSpc>
              <a:buAutoNum type="arabicPeriod" startAt="1"/>
            </a:pPr>
            <a:r>
              <a:rPr lang="en-US" b="true" sz="3866">
                <a:solidFill>
                  <a:srgbClr val="FFFFFF"/>
                </a:solidFill>
                <a:latin typeface="Arimo Bold"/>
                <a:ea typeface="Arimo Bold"/>
                <a:cs typeface="Arimo Bold"/>
                <a:sym typeface="Arimo Bold"/>
              </a:rPr>
              <a:t>Content Library Analysis</a:t>
            </a:r>
          </a:p>
          <a:p>
            <a:pPr algn="l" marL="834770" indent="-417385" lvl="1">
              <a:lnSpc>
                <a:spcPts val="5413"/>
              </a:lnSpc>
              <a:buAutoNum type="arabicPeriod" startAt="1"/>
            </a:pPr>
            <a:r>
              <a:rPr lang="en-US" b="true" sz="3866">
                <a:solidFill>
                  <a:srgbClr val="FFFFFF"/>
                </a:solidFill>
                <a:latin typeface="Arimo Bold"/>
                <a:ea typeface="Arimo Bold"/>
                <a:cs typeface="Arimo Bold"/>
                <a:sym typeface="Arimo Bold"/>
              </a:rPr>
              <a:t>Subscriber Insights</a:t>
            </a:r>
          </a:p>
          <a:p>
            <a:pPr algn="l" marL="850241" indent="-425120" lvl="1">
              <a:lnSpc>
                <a:spcPts val="5513"/>
              </a:lnSpc>
              <a:buAutoNum type="arabicPeriod" startAt="1"/>
            </a:pPr>
            <a:r>
              <a:rPr lang="en-US" b="true" sz="3938">
                <a:solidFill>
                  <a:srgbClr val="FFFFFF"/>
                </a:solidFill>
                <a:latin typeface="Arimo Bold"/>
                <a:ea typeface="Arimo Bold"/>
                <a:cs typeface="Arimo Bold"/>
                <a:sym typeface="Arimo Bold"/>
              </a:rPr>
              <a:t>Inactivity Analysis</a:t>
            </a:r>
          </a:p>
          <a:p>
            <a:pPr algn="l" marL="834770" indent="-417385" lvl="1">
              <a:lnSpc>
                <a:spcPts val="5413"/>
              </a:lnSpc>
              <a:buAutoNum type="arabicPeriod" startAt="1"/>
            </a:pPr>
            <a:r>
              <a:rPr lang="en-US" b="true" sz="3866">
                <a:solidFill>
                  <a:srgbClr val="FFFFFF"/>
                </a:solidFill>
                <a:latin typeface="Arimo Bold"/>
                <a:ea typeface="Arimo Bold"/>
                <a:cs typeface="Arimo Bold"/>
                <a:sym typeface="Arimo Bold"/>
              </a:rPr>
              <a:t>Upgrade Patterns</a:t>
            </a:r>
          </a:p>
          <a:p>
            <a:pPr algn="l" marL="834770" indent="-417385" lvl="1">
              <a:lnSpc>
                <a:spcPts val="5413"/>
              </a:lnSpc>
              <a:buAutoNum type="arabicPeriod" startAt="1"/>
            </a:pPr>
            <a:r>
              <a:rPr lang="en-US" b="true" sz="3866">
                <a:solidFill>
                  <a:srgbClr val="FFFFFF"/>
                </a:solidFill>
                <a:latin typeface="Arimo Bold"/>
                <a:ea typeface="Arimo Bold"/>
                <a:cs typeface="Arimo Bold"/>
                <a:sym typeface="Arimo Bold"/>
              </a:rPr>
              <a:t>Downgrade Patterns</a:t>
            </a:r>
          </a:p>
          <a:p>
            <a:pPr algn="l" marL="834770" indent="-417385" lvl="1">
              <a:lnSpc>
                <a:spcPts val="5413"/>
              </a:lnSpc>
              <a:buAutoNum type="arabicPeriod" startAt="1"/>
            </a:pPr>
            <a:r>
              <a:rPr lang="en-US" b="true" sz="3866">
                <a:solidFill>
                  <a:srgbClr val="FFFFFF"/>
                </a:solidFill>
                <a:latin typeface="Arimo Bold"/>
                <a:ea typeface="Arimo Bold"/>
                <a:cs typeface="Arimo Bold"/>
                <a:sym typeface="Arimo Bold"/>
              </a:rPr>
              <a:t>Content Consumption Behavior</a:t>
            </a:r>
          </a:p>
          <a:p>
            <a:pPr algn="l">
              <a:lnSpc>
                <a:spcPts val="5413"/>
              </a:lnSpc>
            </a:pPr>
          </a:p>
          <a:p>
            <a:pPr algn="l">
              <a:lnSpc>
                <a:spcPts val="5413"/>
              </a:lnSpc>
            </a:pPr>
          </a:p>
          <a:p>
            <a:pPr algn="l" marL="0" indent="0" lvl="0">
              <a:lnSpc>
                <a:spcPts val="5413"/>
              </a:lnSpc>
            </a:pPr>
            <a:r>
              <a:rPr lang="en-US" b="true" sz="3866">
                <a:solidFill>
                  <a:srgbClr val="FFFFFF"/>
                </a:solidFill>
                <a:latin typeface="Arimo Bold"/>
                <a:ea typeface="Arimo Bold"/>
                <a:cs typeface="Arimo Bold"/>
                <a:sym typeface="Arimo Bold"/>
              </a:rPr>
              <a:t>The insights derived from this comprehensive analysis will enable Lio's management to make informed decisions, optimize content strategies, and position Lio-Jotstar as a formidable competitor in India's OTT market.</a:t>
            </a:r>
          </a:p>
          <a:p>
            <a:pPr algn="l" marL="0" indent="0" lvl="0">
              <a:lnSpc>
                <a:spcPts val="4013"/>
              </a:lnSpc>
            </a:pPr>
          </a:p>
          <a:p>
            <a:pPr algn="l" marL="0" indent="0" lvl="0">
              <a:lnSpc>
                <a:spcPts val="4013"/>
              </a:lnSpc>
            </a:pPr>
          </a:p>
          <a:p>
            <a:pPr algn="l" marL="0" indent="0" lvl="0">
              <a:lnSpc>
                <a:spcPts val="4013"/>
              </a:lnSpc>
            </a:pPr>
          </a:p>
          <a:p>
            <a:pPr algn="l" marL="0" indent="0" lvl="0">
              <a:lnSpc>
                <a:spcPts val="2608"/>
              </a:lnSpc>
            </a:pPr>
          </a:p>
          <a:p>
            <a:pPr algn="l" marL="0" indent="0" lvl="0">
              <a:lnSpc>
                <a:spcPts val="2608"/>
              </a:lnSpc>
            </a:pPr>
          </a:p>
          <a:p>
            <a:pPr algn="l" marL="0" indent="0" lvl="0">
              <a:lnSpc>
                <a:spcPts val="2608"/>
              </a:lnSpc>
            </a:pPr>
          </a:p>
          <a:p>
            <a:pPr algn="l" marL="0" indent="0" lvl="0">
              <a:lnSpc>
                <a:spcPts val="2608"/>
              </a:lnSpc>
            </a:pPr>
          </a:p>
          <a:p>
            <a:pPr algn="l" marL="0" indent="0" lvl="0">
              <a:lnSpc>
                <a:spcPts val="2608"/>
              </a:lnSpc>
            </a:pPr>
          </a:p>
        </p:txBody>
      </p:sp>
      <p:sp>
        <p:nvSpPr>
          <p:cNvPr name="Freeform 7" id="7"/>
          <p:cNvSpPr/>
          <p:nvPr/>
        </p:nvSpPr>
        <p:spPr>
          <a:xfrm flipH="false" flipV="false" rot="0">
            <a:off x="10303000" y="138917"/>
            <a:ext cx="981432" cy="788733"/>
          </a:xfrm>
          <a:custGeom>
            <a:avLst/>
            <a:gdLst/>
            <a:ahLst/>
            <a:cxnLst/>
            <a:rect r="r" b="b" t="t" l="l"/>
            <a:pathLst>
              <a:path h="788733" w="981432">
                <a:moveTo>
                  <a:pt x="0" y="0"/>
                </a:moveTo>
                <a:lnTo>
                  <a:pt x="981432" y="0"/>
                </a:lnTo>
                <a:lnTo>
                  <a:pt x="981432" y="788733"/>
                </a:lnTo>
                <a:lnTo>
                  <a:pt x="0" y="7887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470133" y="34142"/>
            <a:ext cx="4814298" cy="864104"/>
          </a:xfrm>
          <a:prstGeom prst="rect">
            <a:avLst/>
          </a:prstGeom>
        </p:spPr>
        <p:txBody>
          <a:bodyPr anchor="t" rtlCol="false" tIns="0" lIns="0" bIns="0" rIns="0">
            <a:spAutoFit/>
          </a:bodyPr>
          <a:lstStyle/>
          <a:p>
            <a:pPr algn="ctr">
              <a:lnSpc>
                <a:spcPts val="5543"/>
              </a:lnSpc>
              <a:spcBef>
                <a:spcPct val="0"/>
              </a:spcBef>
            </a:pPr>
            <a:r>
              <a:rPr lang="en-US" b="true" sz="5039">
                <a:solidFill>
                  <a:srgbClr val="FFFFFF"/>
                </a:solidFill>
                <a:latin typeface="Agrandir Bold"/>
                <a:ea typeface="Agrandir Bold"/>
                <a:cs typeface="Agrandir Bold"/>
                <a:sym typeface="Agrandir Bold"/>
              </a:rPr>
              <a:t>Goals</a:t>
            </a:r>
          </a:p>
        </p:txBody>
      </p:sp>
    </p:spTree>
  </p:cSld>
  <p:clrMapOvr>
    <a:masterClrMapping/>
  </p:clrMapOvr>
  <p:transition spd="med">
    <p:push dir="u"/>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sp>
        <p:nvSpPr>
          <p:cNvPr name="Freeform 4" id="4"/>
          <p:cNvSpPr/>
          <p:nvPr/>
        </p:nvSpPr>
        <p:spPr>
          <a:xfrm flipH="false" flipV="false" rot="0">
            <a:off x="308078" y="1865049"/>
            <a:ext cx="8501555" cy="5875484"/>
          </a:xfrm>
          <a:custGeom>
            <a:avLst/>
            <a:gdLst/>
            <a:ahLst/>
            <a:cxnLst/>
            <a:rect r="r" b="b" t="t" l="l"/>
            <a:pathLst>
              <a:path h="5875484" w="8501555">
                <a:moveTo>
                  <a:pt x="0" y="0"/>
                </a:moveTo>
                <a:lnTo>
                  <a:pt x="8501556" y="0"/>
                </a:lnTo>
                <a:lnTo>
                  <a:pt x="8501556" y="5875483"/>
                </a:lnTo>
                <a:lnTo>
                  <a:pt x="0" y="5875483"/>
                </a:lnTo>
                <a:lnTo>
                  <a:pt x="0" y="0"/>
                </a:lnTo>
                <a:close/>
              </a:path>
            </a:pathLst>
          </a:custGeom>
          <a:blipFill>
            <a:blip r:embed="rId4"/>
            <a:stretch>
              <a:fillRect l="0" t="-22504" r="-25195" b="0"/>
            </a:stretch>
          </a:blipFill>
        </p:spPr>
      </p:sp>
      <p:sp>
        <p:nvSpPr>
          <p:cNvPr name="Freeform 5" id="5"/>
          <p:cNvSpPr/>
          <p:nvPr/>
        </p:nvSpPr>
        <p:spPr>
          <a:xfrm flipH="false" flipV="false" rot="0">
            <a:off x="9144000" y="1865049"/>
            <a:ext cx="8724190" cy="5875484"/>
          </a:xfrm>
          <a:custGeom>
            <a:avLst/>
            <a:gdLst/>
            <a:ahLst/>
            <a:cxnLst/>
            <a:rect r="r" b="b" t="t" l="l"/>
            <a:pathLst>
              <a:path h="5875484" w="8724190">
                <a:moveTo>
                  <a:pt x="0" y="0"/>
                </a:moveTo>
                <a:lnTo>
                  <a:pt x="8724190" y="0"/>
                </a:lnTo>
                <a:lnTo>
                  <a:pt x="8724190" y="5875483"/>
                </a:lnTo>
                <a:lnTo>
                  <a:pt x="0" y="5875483"/>
                </a:lnTo>
                <a:lnTo>
                  <a:pt x="0" y="0"/>
                </a:lnTo>
                <a:close/>
              </a:path>
            </a:pathLst>
          </a:custGeom>
          <a:blipFill>
            <a:blip r:embed="rId5"/>
            <a:stretch>
              <a:fillRect l="0" t="-22727" r="-16214" b="-222"/>
            </a:stretch>
          </a:blipFill>
        </p:spPr>
      </p:sp>
      <p:sp>
        <p:nvSpPr>
          <p:cNvPr name="Freeform 6" id="6"/>
          <p:cNvSpPr/>
          <p:nvPr/>
        </p:nvSpPr>
        <p:spPr>
          <a:xfrm flipH="false" flipV="false" rot="0">
            <a:off x="308078" y="8173532"/>
            <a:ext cx="10971322" cy="1758535"/>
          </a:xfrm>
          <a:custGeom>
            <a:avLst/>
            <a:gdLst/>
            <a:ahLst/>
            <a:cxnLst/>
            <a:rect r="r" b="b" t="t" l="l"/>
            <a:pathLst>
              <a:path h="1758535" w="10971322">
                <a:moveTo>
                  <a:pt x="0" y="0"/>
                </a:moveTo>
                <a:lnTo>
                  <a:pt x="10971323" y="0"/>
                </a:lnTo>
                <a:lnTo>
                  <a:pt x="10971323" y="1758535"/>
                </a:lnTo>
                <a:lnTo>
                  <a:pt x="0" y="1758535"/>
                </a:lnTo>
                <a:lnTo>
                  <a:pt x="0" y="0"/>
                </a:lnTo>
                <a:close/>
              </a:path>
            </a:pathLst>
          </a:custGeom>
          <a:blipFill>
            <a:blip r:embed="rId6"/>
            <a:stretch>
              <a:fillRect l="-1687" t="0" r="-1205" b="0"/>
            </a:stretch>
          </a:blipFill>
        </p:spPr>
      </p:sp>
      <p:sp>
        <p:nvSpPr>
          <p:cNvPr name="Freeform 7" id="7"/>
          <p:cNvSpPr/>
          <p:nvPr/>
        </p:nvSpPr>
        <p:spPr>
          <a:xfrm flipH="false" flipV="false" rot="0">
            <a:off x="12157466" y="8092957"/>
            <a:ext cx="5895838" cy="2024223"/>
          </a:xfrm>
          <a:custGeom>
            <a:avLst/>
            <a:gdLst/>
            <a:ahLst/>
            <a:cxnLst/>
            <a:rect r="r" b="b" t="t" l="l"/>
            <a:pathLst>
              <a:path h="2024223" w="5895838">
                <a:moveTo>
                  <a:pt x="0" y="0"/>
                </a:moveTo>
                <a:lnTo>
                  <a:pt x="5895838" y="0"/>
                </a:lnTo>
                <a:lnTo>
                  <a:pt x="5895838" y="2024224"/>
                </a:lnTo>
                <a:lnTo>
                  <a:pt x="0" y="2024224"/>
                </a:lnTo>
                <a:lnTo>
                  <a:pt x="0" y="0"/>
                </a:lnTo>
                <a:close/>
              </a:path>
            </a:pathLst>
          </a:custGeom>
          <a:blipFill>
            <a:blip r:embed="rId7"/>
            <a:stretch>
              <a:fillRect l="0" t="-10550" r="-86372" b="-50976"/>
            </a:stretch>
          </a:blipFill>
        </p:spPr>
      </p:sp>
      <p:sp>
        <p:nvSpPr>
          <p:cNvPr name="TextBox 8" id="8"/>
          <p:cNvSpPr txBox="true"/>
          <p:nvPr/>
        </p:nvSpPr>
        <p:spPr>
          <a:xfrm rot="0">
            <a:off x="1207861" y="196568"/>
            <a:ext cx="16448771" cy="695325"/>
          </a:xfrm>
          <a:prstGeom prst="rect">
            <a:avLst/>
          </a:prstGeom>
        </p:spPr>
        <p:txBody>
          <a:bodyPr anchor="t" rtlCol="false" tIns="0" lIns="0" bIns="0" rIns="0">
            <a:spAutoFit/>
          </a:bodyPr>
          <a:lstStyle/>
          <a:p>
            <a:pPr algn="ctr" marL="0" indent="0" lvl="0">
              <a:lnSpc>
                <a:spcPts val="4673"/>
              </a:lnSpc>
              <a:spcBef>
                <a:spcPct val="0"/>
              </a:spcBef>
            </a:pPr>
            <a:r>
              <a:rPr lang="en-US" b="true" sz="3894">
                <a:solidFill>
                  <a:srgbClr val="FFFFFF"/>
                </a:solidFill>
                <a:latin typeface="Agrandir Bold"/>
                <a:ea typeface="Agrandir Bold"/>
                <a:cs typeface="Agrandir Bold"/>
                <a:sym typeface="Agrandir Bold"/>
              </a:rPr>
              <a:t>DATASET OVERVIEW </a:t>
            </a:r>
          </a:p>
        </p:txBody>
      </p:sp>
      <p:sp>
        <p:nvSpPr>
          <p:cNvPr name="TextBox 9" id="9"/>
          <p:cNvSpPr txBox="true"/>
          <p:nvPr/>
        </p:nvSpPr>
        <p:spPr>
          <a:xfrm rot="0">
            <a:off x="12214616" y="952500"/>
            <a:ext cx="4206069"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Jotstar_db.sql</a:t>
            </a:r>
          </a:p>
        </p:txBody>
      </p:sp>
      <p:sp>
        <p:nvSpPr>
          <p:cNvPr name="TextBox 10" id="10"/>
          <p:cNvSpPr txBox="true"/>
          <p:nvPr/>
        </p:nvSpPr>
        <p:spPr>
          <a:xfrm rot="0">
            <a:off x="1207861" y="815693"/>
            <a:ext cx="4814298"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LioCinema_db.sql</a:t>
            </a:r>
          </a:p>
        </p:txBody>
      </p:sp>
    </p:spTree>
  </p:cSld>
  <p:clrMapOvr>
    <a:masterClrMapping/>
  </p:clrMapOvr>
  <p:transition spd="med">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sp>
        <p:nvSpPr>
          <p:cNvPr name="TextBox 4" id="4"/>
          <p:cNvSpPr txBox="true"/>
          <p:nvPr/>
        </p:nvSpPr>
        <p:spPr>
          <a:xfrm rot="0">
            <a:off x="1649742" y="3358457"/>
            <a:ext cx="15609558" cy="1438275"/>
          </a:xfrm>
          <a:prstGeom prst="rect">
            <a:avLst/>
          </a:prstGeom>
        </p:spPr>
        <p:txBody>
          <a:bodyPr anchor="t" rtlCol="false" tIns="0" lIns="0" bIns="0" rIns="0">
            <a:spAutoFit/>
          </a:bodyPr>
          <a:lstStyle/>
          <a:p>
            <a:pPr algn="ctr" marL="0" indent="0" lvl="0">
              <a:lnSpc>
                <a:spcPts val="9572"/>
              </a:lnSpc>
              <a:spcBef>
                <a:spcPct val="0"/>
              </a:spcBef>
            </a:pPr>
            <a:r>
              <a:rPr lang="en-US" sz="7977">
                <a:solidFill>
                  <a:srgbClr val="FFFFFF"/>
                </a:solidFill>
                <a:latin typeface="Agrandir"/>
                <a:ea typeface="Agrandir"/>
                <a:cs typeface="Agrandir"/>
                <a:sym typeface="Agrandir"/>
              </a:rPr>
              <a:t>DASHBOARD</a:t>
            </a:r>
          </a:p>
        </p:txBody>
      </p:sp>
    </p:spTree>
  </p:cSld>
  <p:clrMapOvr>
    <a:masterClrMapping/>
  </p:clrMapOvr>
  <p:transition spd="med">
    <p:push dir="u"/>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503779">
            <a:off x="-3163330" y="-1138656"/>
            <a:ext cx="5452468" cy="4334712"/>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5471993">
            <a:off x="15861270" y="6596340"/>
            <a:ext cx="5452468" cy="4334712"/>
          </a:xfrm>
          <a:prstGeom prst="rect">
            <a:avLst/>
          </a:prstGeom>
        </p:spPr>
      </p:pic>
      <p:sp>
        <p:nvSpPr>
          <p:cNvPr name="TextBox 5" id="5"/>
          <p:cNvSpPr txBox="true"/>
          <p:nvPr/>
        </p:nvSpPr>
        <p:spPr>
          <a:xfrm rot="0">
            <a:off x="2116748" y="3246362"/>
            <a:ext cx="14246786" cy="1726315"/>
          </a:xfrm>
          <a:prstGeom prst="rect">
            <a:avLst/>
          </a:prstGeom>
        </p:spPr>
        <p:txBody>
          <a:bodyPr anchor="t" rtlCol="false" tIns="0" lIns="0" bIns="0" rIns="0">
            <a:spAutoFit/>
          </a:bodyPr>
          <a:lstStyle/>
          <a:p>
            <a:pPr algn="ctr" marL="0" indent="0" lvl="0">
              <a:lnSpc>
                <a:spcPts val="11558"/>
              </a:lnSpc>
              <a:spcBef>
                <a:spcPct val="0"/>
              </a:spcBef>
            </a:pPr>
            <a:r>
              <a:rPr lang="en-US" sz="9632">
                <a:solidFill>
                  <a:srgbClr val="FFFFFF"/>
                </a:solidFill>
                <a:latin typeface="Agrandir"/>
                <a:ea typeface="Agrandir"/>
                <a:cs typeface="Agrandir"/>
                <a:sym typeface="Agrandir"/>
              </a:rPr>
              <a:t>Primary Analysis</a:t>
            </a:r>
            <a:r>
              <a:rPr lang="en-US" sz="9632">
                <a:solidFill>
                  <a:srgbClr val="FFFFFF"/>
                </a:solidFill>
                <a:latin typeface="Agrandir"/>
                <a:ea typeface="Agrandir"/>
                <a:cs typeface="Agrandir"/>
                <a:sym typeface="Agrandir"/>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5471993">
            <a:off x="16151975" y="8272740"/>
            <a:ext cx="5452468" cy="4334712"/>
          </a:xfrm>
          <a:prstGeom prst="rect">
            <a:avLst/>
          </a:prstGeom>
        </p:spPr>
      </p:pic>
      <p:sp>
        <p:nvSpPr>
          <p:cNvPr name="Freeform 4" id="4"/>
          <p:cNvSpPr/>
          <p:nvPr/>
        </p:nvSpPr>
        <p:spPr>
          <a:xfrm flipH="false" flipV="false" rot="0">
            <a:off x="512865" y="4133206"/>
            <a:ext cx="9115821" cy="5609893"/>
          </a:xfrm>
          <a:custGeom>
            <a:avLst/>
            <a:gdLst/>
            <a:ahLst/>
            <a:cxnLst/>
            <a:rect r="r" b="b" t="t" l="l"/>
            <a:pathLst>
              <a:path h="5609893" w="9115821">
                <a:moveTo>
                  <a:pt x="0" y="0"/>
                </a:moveTo>
                <a:lnTo>
                  <a:pt x="9115821" y="0"/>
                </a:lnTo>
                <a:lnTo>
                  <a:pt x="9115821" y="5609893"/>
                </a:lnTo>
                <a:lnTo>
                  <a:pt x="0" y="5609893"/>
                </a:lnTo>
                <a:lnTo>
                  <a:pt x="0" y="0"/>
                </a:lnTo>
                <a:close/>
              </a:path>
            </a:pathLst>
          </a:custGeom>
          <a:blipFill>
            <a:blip r:embed="rId4"/>
            <a:stretch>
              <a:fillRect l="0" t="0" r="-885" b="0"/>
            </a:stretch>
          </a:blipFill>
        </p:spPr>
      </p:sp>
      <p:pic>
        <p:nvPicPr>
          <p:cNvPr name="Picture 5" id="5"/>
          <p:cNvPicPr>
            <a:picLocks noChangeAspect="true"/>
          </p:cNvPicPr>
          <p:nvPr/>
        </p:nvPicPr>
        <p:blipFill>
          <a:blip r:embed="rId5"/>
          <a:srcRect l="0" t="0" r="0" b="0"/>
          <a:stretch>
            <a:fillRect/>
          </a:stretch>
        </p:blipFill>
        <p:spPr>
          <a:xfrm flipH="false" flipV="false" rot="-5400000">
            <a:off x="15866330" y="1883774"/>
            <a:ext cx="1099476" cy="989529"/>
          </a:xfrm>
          <a:prstGeom prst="rect">
            <a:avLst/>
          </a:prstGeom>
        </p:spPr>
      </p:pic>
      <p:sp>
        <p:nvSpPr>
          <p:cNvPr name="TextBox 6" id="6"/>
          <p:cNvSpPr txBox="true"/>
          <p:nvPr/>
        </p:nvSpPr>
        <p:spPr>
          <a:xfrm rot="0">
            <a:off x="0" y="123825"/>
            <a:ext cx="16654240" cy="1704975"/>
          </a:xfrm>
          <a:prstGeom prst="rect">
            <a:avLst/>
          </a:prstGeom>
        </p:spPr>
        <p:txBody>
          <a:bodyPr anchor="t" rtlCol="false" tIns="0" lIns="0" bIns="0" rIns="0">
            <a:spAutoFit/>
          </a:bodyPr>
          <a:lstStyle/>
          <a:p>
            <a:pPr algn="ctr">
              <a:lnSpc>
                <a:spcPts val="4200"/>
              </a:lnSpc>
            </a:pPr>
            <a:r>
              <a:rPr lang="en-US" sz="3500">
                <a:solidFill>
                  <a:srgbClr val="FFFFFF"/>
                </a:solidFill>
                <a:latin typeface="Agrandir"/>
                <a:ea typeface="Agrandir"/>
                <a:cs typeface="Agrandir"/>
                <a:sym typeface="Agrandir"/>
              </a:rPr>
              <a:t>Q.1) What is the total number of users for LioCinema and Jotstar, and how do they compare in terms of growth trends (January–November 2024)? </a:t>
            </a:r>
          </a:p>
          <a:p>
            <a:pPr algn="ctr" marL="0" indent="0" lvl="0">
              <a:lnSpc>
                <a:spcPts val="4200"/>
              </a:lnSpc>
              <a:spcBef>
                <a:spcPct val="0"/>
              </a:spcBef>
            </a:pPr>
          </a:p>
        </p:txBody>
      </p:sp>
      <p:sp>
        <p:nvSpPr>
          <p:cNvPr name="TextBox 7" id="7"/>
          <p:cNvSpPr txBox="true"/>
          <p:nvPr/>
        </p:nvSpPr>
        <p:spPr>
          <a:xfrm rot="0">
            <a:off x="700398" y="1961263"/>
            <a:ext cx="4796805"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Liocinema: 183446</a:t>
            </a:r>
          </a:p>
        </p:txBody>
      </p:sp>
      <p:sp>
        <p:nvSpPr>
          <p:cNvPr name="TextBox 8" id="8"/>
          <p:cNvSpPr txBox="true"/>
          <p:nvPr/>
        </p:nvSpPr>
        <p:spPr>
          <a:xfrm rot="0">
            <a:off x="512865" y="2794887"/>
            <a:ext cx="4796805"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Jotstar : 44620</a:t>
            </a:r>
          </a:p>
        </p:txBody>
      </p:sp>
      <p:sp>
        <p:nvSpPr>
          <p:cNvPr name="TextBox 9" id="9"/>
          <p:cNvSpPr txBox="true"/>
          <p:nvPr/>
        </p:nvSpPr>
        <p:spPr>
          <a:xfrm rot="0">
            <a:off x="12961857" y="1566701"/>
            <a:ext cx="2959447" cy="700274"/>
          </a:xfrm>
          <a:prstGeom prst="rect">
            <a:avLst/>
          </a:prstGeom>
        </p:spPr>
        <p:txBody>
          <a:bodyPr anchor="t" rtlCol="false" tIns="0" lIns="0" bIns="0" rIns="0">
            <a:spAutoFit/>
          </a:bodyPr>
          <a:lstStyle/>
          <a:p>
            <a:pPr algn="ctr">
              <a:lnSpc>
                <a:spcPts val="4553"/>
              </a:lnSpc>
              <a:spcBef>
                <a:spcPct val="0"/>
              </a:spcBef>
            </a:pPr>
            <a:r>
              <a:rPr lang="en-US" b="true" sz="4139">
                <a:solidFill>
                  <a:srgbClr val="FFFFFF"/>
                </a:solidFill>
                <a:latin typeface="Agrandir Bold"/>
                <a:ea typeface="Agrandir Bold"/>
                <a:cs typeface="Agrandir Bold"/>
                <a:sym typeface="Agrandir Bold"/>
              </a:rPr>
              <a:t>Key Insight </a:t>
            </a:r>
          </a:p>
        </p:txBody>
      </p:sp>
      <p:sp>
        <p:nvSpPr>
          <p:cNvPr name="TextBox 10" id="10"/>
          <p:cNvSpPr txBox="true"/>
          <p:nvPr/>
        </p:nvSpPr>
        <p:spPr>
          <a:xfrm rot="0">
            <a:off x="10374722" y="2813937"/>
            <a:ext cx="7574918" cy="2597884"/>
          </a:xfrm>
          <a:prstGeom prst="rect">
            <a:avLst/>
          </a:prstGeom>
        </p:spPr>
        <p:txBody>
          <a:bodyPr anchor="t" rtlCol="false" tIns="0" lIns="0" bIns="0" rIns="0">
            <a:spAutoFit/>
          </a:bodyPr>
          <a:lstStyle/>
          <a:p>
            <a:pPr algn="l" marL="634681" indent="-317341" lvl="1">
              <a:lnSpc>
                <a:spcPts val="3321"/>
              </a:lnSpc>
              <a:buFont typeface="Arial"/>
              <a:buChar char="•"/>
            </a:pPr>
            <a:r>
              <a:rPr lang="en-US" sz="2939" spc="32">
                <a:solidFill>
                  <a:srgbClr val="FFFFFF"/>
                </a:solidFill>
                <a:latin typeface="Agrandir"/>
                <a:ea typeface="Agrandir"/>
                <a:cs typeface="Agrandir"/>
                <a:sym typeface="Agrandir"/>
              </a:rPr>
              <a:t>Liocinema experienced exponential user growth, increasing from 6,758 users in January 2024 to 36,997 users in November 2024. This represents a more than 4.5x growth over 11 months.</a:t>
            </a:r>
          </a:p>
        </p:txBody>
      </p:sp>
      <p:sp>
        <p:nvSpPr>
          <p:cNvPr name="TextBox 11" id="11"/>
          <p:cNvSpPr txBox="true"/>
          <p:nvPr/>
        </p:nvSpPr>
        <p:spPr>
          <a:xfrm rot="0">
            <a:off x="10374722" y="5969638"/>
            <a:ext cx="7574918" cy="3495012"/>
          </a:xfrm>
          <a:prstGeom prst="rect">
            <a:avLst/>
          </a:prstGeom>
        </p:spPr>
        <p:txBody>
          <a:bodyPr anchor="t" rtlCol="false" tIns="0" lIns="0" bIns="0" rIns="0">
            <a:spAutoFit/>
          </a:bodyPr>
          <a:lstStyle/>
          <a:p>
            <a:pPr algn="l" marL="634681" indent="-317341" lvl="1">
              <a:lnSpc>
                <a:spcPts val="3321"/>
              </a:lnSpc>
              <a:buFont typeface="Arial"/>
              <a:buChar char="•"/>
            </a:pPr>
            <a:r>
              <a:rPr lang="en-US" sz="2939" spc="32">
                <a:solidFill>
                  <a:srgbClr val="FFFFFF"/>
                </a:solidFill>
                <a:latin typeface="Agrandir"/>
                <a:ea typeface="Agrandir"/>
                <a:cs typeface="Agrandir"/>
                <a:sym typeface="Agrandir"/>
              </a:rPr>
              <a:t>Jotstar's user base grew from 3,934 in January 2024 to 4,262 in November 2024, reflecting a much slower growth rate compared to Liocinema. The increase of 328 users over 11 months suggests stagnation or limited market expansion.</a:t>
            </a:r>
          </a:p>
          <a:p>
            <a:pPr algn="l">
              <a:lnSpc>
                <a:spcPts val="3773"/>
              </a:lnSpc>
            </a:pPr>
          </a:p>
        </p:txBody>
      </p:sp>
    </p:spTree>
  </p:cSld>
  <p:clrMapOvr>
    <a:masterClrMapping/>
  </p:clrMapOvr>
  <p:transition spd="med">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DAGg3J0T2PQ</dc:identifier>
  <dcterms:modified xsi:type="dcterms:W3CDTF">2011-08-01T06:04:30Z</dcterms:modified>
  <cp:revision>1</cp:revision>
  <dc:title>Green Cream Minimalist Bold Marketing Agency Business Insights Presentation</dc:title>
</cp:coreProperties>
</file>